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8" r:id="rId3"/>
    <p:sldId id="259" r:id="rId4"/>
    <p:sldId id="257" r:id="rId5"/>
    <p:sldId id="264" r:id="rId6"/>
    <p:sldId id="263" r:id="rId7"/>
    <p:sldId id="266" r:id="rId8"/>
    <p:sldId id="260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97" d="100"/>
          <a:sy n="97" d="100"/>
        </p:scale>
        <p:origin x="-10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83B4-88E8-4833-B51A-BF88FF1605D7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B1552-31FA-4ACA-BC84-260DF82C6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A2BF-D54C-4A23-B450-9413EB4AEF8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95B0E-4B9F-4C23-83E5-8BD2303B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A2BF-D54C-4A23-B450-9413EB4AEF8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95B0E-4B9F-4C23-83E5-8BD2303B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A2BF-D54C-4A23-B450-9413EB4AEF8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95B0E-4B9F-4C23-83E5-8BD2303B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A2BF-D54C-4A23-B450-9413EB4AEF8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95B0E-4B9F-4C23-83E5-8BD2303B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A2BF-D54C-4A23-B450-9413EB4AEF8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95B0E-4B9F-4C23-83E5-8BD2303B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A2BF-D54C-4A23-B450-9413EB4AEF8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95B0E-4B9F-4C23-83E5-8BD2303B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A2BF-D54C-4A23-B450-9413EB4AEF8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95B0E-4B9F-4C23-83E5-8BD2303B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A2BF-D54C-4A23-B450-9413EB4AEF8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95B0E-4B9F-4C23-83E5-8BD2303B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A2BF-D54C-4A23-B450-9413EB4AEF8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95B0E-4B9F-4C23-83E5-8BD2303B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A2BF-D54C-4A23-B450-9413EB4AEF8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95B0E-4B9F-4C23-83E5-8BD2303B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084A2BF-D54C-4A23-B450-9413EB4AEF8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0895B0E-4B9F-4C23-83E5-8BD2303B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84A2BF-D54C-4A23-B450-9413EB4AEF8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0895B0E-4B9F-4C23-83E5-8BD2303B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905000"/>
            <a:ext cx="7086600" cy="10668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BIODIVERZITET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Rounded MT Bold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</a:t>
            </a:r>
            <a:r>
              <a:rPr lang="sr-Latn-RS" sz="3600" dirty="0" smtClean="0"/>
              <a:t>   </a:t>
            </a:r>
            <a:r>
              <a:rPr lang="en-US" sz="3600" dirty="0" smtClean="0">
                <a:latin typeface="Arial Rounded MT Bold" pitchFamily="34" charset="0"/>
              </a:rPr>
              <a:t>-BIOLO</a:t>
            </a:r>
            <a:r>
              <a:rPr lang="sr-Latn-RS" sz="3600" dirty="0" smtClean="0">
                <a:latin typeface="Arial Rounded MT Bold" pitchFamily="34" charset="0"/>
              </a:rPr>
              <a:t>ŠKA RAZNOVRSNOST-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68879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276600"/>
            <a:ext cx="6705600" cy="325589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200" cy="2209800"/>
          </a:xfrm>
        </p:spPr>
        <p:txBody>
          <a:bodyPr/>
          <a:lstStyle/>
          <a:p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Biodiverzitet </a:t>
            </a: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i </a:t>
            </a: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turizam</a:t>
            </a: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-</a:t>
            </a: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</a:t>
            </a: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Najpoznatije svetske nacionalne parkove, kao što </a:t>
            </a:r>
            <a:r>
              <a:rPr lang="sr-Cyrl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је</a:t>
            </a: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Jelouston</a:t>
            </a: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</a:t>
            </a: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u Severnoj Americi, godišnje poseti više miliona turista. Profit koji države ostvaraju u oblasti ekološkog turizma je ogroman. Organizacijom razvoja turističkih aktivnosti na ekološki održiv i odgovoran način, turizam može doprineti zaštiti, očuvanju i unapređenju biološke raznovrsnosti.</a:t>
            </a:r>
            <a:endParaRPr lang="en-US" sz="2000" dirty="0">
              <a:latin typeface="Arial Rounded MT Bold" pitchFamily="34" charset="0"/>
            </a:endParaRPr>
          </a:p>
        </p:txBody>
      </p:sp>
      <p:pic>
        <p:nvPicPr>
          <p:cNvPr id="6" name="Content Placeholder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3084750"/>
            <a:ext cx="5410200" cy="1769037"/>
          </a:xfrm>
        </p:spPr>
      </p:pic>
      <p:pic>
        <p:nvPicPr>
          <p:cNvPr id="7" name="Picture 6" descr="svjetski_dan_okolisa_biodiverzit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181600"/>
            <a:ext cx="5821522" cy="14478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4400" y="4495800"/>
            <a:ext cx="8001000" cy="1696328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smtClean="0"/>
              <a:t>                             </a:t>
            </a:r>
          </a:p>
          <a:p>
            <a:pPr algn="r"/>
            <a:r>
              <a:rPr lang="sr-Latn-RS" dirty="0" smtClean="0"/>
              <a:t>           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Nikola Bobić</a:t>
            </a:r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VIII-1</a:t>
            </a:r>
            <a:endParaRPr lang="sr-Latn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Predmetni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nastavnik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sr-Latn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Suzana 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Simić - Dobrić</a:t>
            </a:r>
            <a:endParaRPr lang="sr-Latn-R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body" idx="1"/>
          </p:nvPr>
        </p:nvSpPr>
        <p:spPr>
          <a:xfrm>
            <a:off x="1371600" y="2133600"/>
            <a:ext cx="6629400" cy="4038600"/>
          </a:xfrm>
        </p:spPr>
        <p:txBody>
          <a:bodyPr>
            <a:norm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BIOS     </a:t>
            </a:r>
            <a:r>
              <a:rPr lang="sr-Latn-R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     DIVERZUS</a:t>
            </a:r>
          </a:p>
          <a:p>
            <a:endParaRPr lang="en-US" sz="4000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4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Ž</a:t>
            </a:r>
            <a:r>
              <a:rPr lang="sr-Latn-R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ivot</a:t>
            </a:r>
            <a:r>
              <a:rPr lang="sr-Latn-R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</a:t>
            </a:r>
            <a:r>
              <a:rPr lang="sr-Cyrl-R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sr-Latn-R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različit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305800" cy="1524000"/>
          </a:xfrm>
        </p:spPr>
        <p:txBody>
          <a:bodyPr/>
          <a:lstStyle/>
          <a:p>
            <a:r>
              <a:rPr lang="sr-Latn-RS" sz="4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Reč </a:t>
            </a:r>
            <a:r>
              <a:rPr lang="sr-Latn-RS" sz="4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biodiverzitet</a:t>
            </a:r>
            <a:r>
              <a:rPr lang="en-US" sz="4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</a:t>
            </a:r>
            <a:r>
              <a:rPr lang="sr-Latn-RS" sz="4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je </a:t>
            </a:r>
            <a:r>
              <a:rPr lang="sr-Latn-RS" sz="4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nastala od dve reči</a:t>
            </a:r>
            <a:r>
              <a:rPr lang="en-US" sz="4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:</a:t>
            </a:r>
            <a:endParaRPr lang="en-US" sz="4400" dirty="0">
              <a:latin typeface="Arial Rounded MT Bold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752600" y="31242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953000" y="31242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p"/>
      <p:bldP spid="2" grpId="0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Broj poznatih vrsta organizama na Zemlji: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1524000" y="2286000"/>
          <a:ext cx="5181600" cy="3520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0800"/>
                <a:gridCol w="2590800"/>
              </a:tblGrid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CARSTVO</a:t>
                      </a:r>
                      <a:r>
                        <a:rPr lang="sr-Latn-RS" b="1" baseline="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BROJ VRSTA</a:t>
                      </a:r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/>
                        <a:t>Monera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›</a:t>
                      </a:r>
                      <a:r>
                        <a:rPr lang="sr-Latn-RS" b="1" dirty="0" smtClean="0"/>
                        <a:t>10 000</a:t>
                      </a:r>
                      <a:endParaRPr lang="en-US" b="1" dirty="0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/>
                        <a:t>P</a:t>
                      </a:r>
                      <a:r>
                        <a:rPr lang="en-US" b="1" dirty="0" smtClean="0"/>
                        <a:t>r</a:t>
                      </a:r>
                      <a:r>
                        <a:rPr lang="sr-Latn-RS" b="1" dirty="0" smtClean="0"/>
                        <a:t>otista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≈</a:t>
                      </a:r>
                      <a:r>
                        <a:rPr lang="sr-Latn-RS" b="1" dirty="0" smtClean="0"/>
                        <a:t>70 000</a:t>
                      </a:r>
                      <a:endParaRPr lang="en-US" b="1" dirty="0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/>
                        <a:t>Gljiv</a:t>
                      </a:r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≈</a:t>
                      </a:r>
                      <a:r>
                        <a:rPr lang="sr-Latn-RS" b="1" dirty="0" smtClean="0"/>
                        <a:t>67000</a:t>
                      </a:r>
                      <a:endParaRPr lang="en-US" b="1" dirty="0" smtClean="0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/>
                        <a:t>Biljk</a:t>
                      </a:r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≈</a:t>
                      </a:r>
                      <a:r>
                        <a:rPr lang="sr-Latn-RS" b="1" dirty="0" smtClean="0"/>
                        <a:t>322</a:t>
                      </a:r>
                      <a:r>
                        <a:rPr lang="sr-Latn-RS" b="1" baseline="0" dirty="0" smtClean="0"/>
                        <a:t> 000</a:t>
                      </a:r>
                      <a:endParaRPr lang="en-US" b="1" dirty="0" smtClean="0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/>
                        <a:t>Životinj</a:t>
                      </a:r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≈</a:t>
                      </a:r>
                      <a:r>
                        <a:rPr lang="sr-Latn-RS" b="1" dirty="0" smtClean="0"/>
                        <a:t>1 320 000</a:t>
                      </a:r>
                      <a:endParaRPr lang="en-US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905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r-Latn-R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Biodiverzitet  </a:t>
            </a:r>
            <a:r>
              <a:rPr lang="sr-Latn-R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ili  biološka  raznovrsnost  jedan  je  od najaktuelnijih  i 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Najznačajnijih</a:t>
            </a:r>
            <a:r>
              <a:rPr lang="sr-Latn-R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  po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j</a:t>
            </a:r>
            <a:r>
              <a:rPr lang="sr-Latn-R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mova  u  savremenoj ekologiji  i  zaštiti  životne  sredine.  Pod  njim  se podrazumeva  sveukupna  raznovrsnost  živih  bića, odnodno  </a:t>
            </a:r>
            <a:r>
              <a:rPr lang="sr-Latn-R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sveukupnost  </a:t>
            </a:r>
            <a:r>
              <a:rPr lang="sr-Latn-R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gena, vrsta i ekosistema na zemlji.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pic>
        <p:nvPicPr>
          <p:cNvPr id="8" name="Content Placeholder 7" descr="bio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362200"/>
            <a:ext cx="5497512" cy="439801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 flipH="1">
            <a:off x="9143999" y="2209800"/>
            <a:ext cx="45719" cy="76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r-Latn-R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3221736"/>
          </a:xfrm>
        </p:spPr>
        <p:txBody>
          <a:bodyPr/>
          <a:lstStyle/>
          <a:p>
            <a:r>
              <a:rPr lang="sr-Latn-RS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                        -Genski diverzitet-</a:t>
            </a:r>
            <a:br>
              <a:rPr lang="sr-Latn-RS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</a:br>
            <a:r>
              <a:rPr lang="sr-Latn-RS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/>
            </a:r>
            <a:br>
              <a:rPr lang="sr-Latn-RS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</a:b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-Genski diverzitet podrazumeva verijabilnost živih vrsta na Zemlji i genetičku informaciju o svim vrstama biljaka, životinja, gljiva i mikroorganizama na Zemlji koje imaju specifičnu genetsku kombinaciju stvorenu evolucijom i koja se ne može ponoviti u drugim vrstama. Ljubičice, naročito one gajene, imaju veliki genski diverzitet. Zbog fine genetičke raznovrsnosti u okviru jedne iste vrste, postoje mnoge individue sa veoma različitom bojom i oblikom lista.</a:t>
            </a:r>
            <a:endParaRPr lang="en-US" sz="2000" dirty="0">
              <a:latin typeface="Arial Rounded MT Bold" pitchFamily="34" charset="0"/>
            </a:endParaRPr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4419600"/>
            <a:ext cx="2466975" cy="2438400"/>
          </a:xfrm>
        </p:spPr>
      </p:pic>
      <p:pic>
        <p:nvPicPr>
          <p:cNvPr id="6" name="Picture 5" descr="DNAMoleculeofLi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439478"/>
            <a:ext cx="4785333" cy="341852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77200" cy="2993136"/>
          </a:xfrm>
        </p:spPr>
        <p:txBody>
          <a:bodyPr/>
          <a:lstStyle/>
          <a:p>
            <a:r>
              <a:rPr lang="sr-Latn-RS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/>
            </a:r>
            <a:br>
              <a:rPr lang="sr-Latn-RS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</a:br>
            <a:r>
              <a:rPr lang="sr-Latn-RS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                         -Specijski diverzitet-</a:t>
            </a:r>
            <a:br>
              <a:rPr lang="sr-Latn-RS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</a:br>
            <a:r>
              <a:rPr lang="sr-Latn-RS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/>
            </a:r>
            <a:br>
              <a:rPr lang="sr-Latn-RS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</a:b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-Sve vrste na na našoj planeti od postanka života do danas predstavljaju specijski diverzitet. Procenjuje se da na Zemlji živi preko 80</a:t>
            </a: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.</a:t>
            </a: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000.000 vrsta. U tropskim kišnim šumama živi veliki broj malih žaba, koje pripadaju različitim biološkim vrstama. </a:t>
            </a:r>
            <a:r>
              <a:rPr lang="sr-Latn-RS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/>
            </a:r>
            <a:br>
              <a:rPr lang="sr-Latn-RS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</a:br>
            <a:r>
              <a:rPr lang="sr-Latn-RS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/>
            </a:r>
            <a:br>
              <a:rPr lang="sr-Latn-RS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</a:br>
            <a:endParaRPr lang="en-US" sz="2400" b="1" dirty="0">
              <a:latin typeface="Arial Rounded MT Bold" pitchFamily="34" charset="0"/>
            </a:endParaRPr>
          </a:p>
        </p:txBody>
      </p:sp>
      <p:pic>
        <p:nvPicPr>
          <p:cNvPr id="7" name="Content Placeholder 6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505200"/>
            <a:ext cx="5509505" cy="3048000"/>
          </a:xfr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429000"/>
            <a:ext cx="2362200" cy="31270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772400" cy="914400"/>
          </a:xfrm>
        </p:spPr>
        <p:txBody>
          <a:bodyPr/>
          <a:lstStyle/>
          <a:p>
            <a:pPr algn="ctr"/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  <a:ea typeface="+mn-ea"/>
                <a:cs typeface="+mn-cs"/>
              </a:rPr>
              <a:t>Biodiver</a:t>
            </a:r>
            <a:r>
              <a:rPr lang="sr-Latn-R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  <a:ea typeface="+mn-ea"/>
                <a:cs typeface="+mn-cs"/>
              </a:rPr>
              <a:t>z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  <a:ea typeface="+mn-ea"/>
                <a:cs typeface="+mn-cs"/>
              </a:rPr>
              <a:t>itet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lang="sr-Latn-R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  <a:ea typeface="+mn-ea"/>
                <a:cs typeface="+mn-cs"/>
              </a:rPr>
              <a:t>i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lang="sr-Latn-R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  <a:ea typeface="+mn-ea"/>
                <a:cs typeface="+mn-cs"/>
              </a:rPr>
              <a:t>čovek</a:t>
            </a:r>
            <a:endParaRPr lang="en-US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12064"/>
            <a:ext cx="8305800" cy="2231136"/>
          </a:xfrm>
        </p:spPr>
        <p:txBody>
          <a:bodyPr/>
          <a:lstStyle/>
          <a:p>
            <a:r>
              <a:rPr lang="en-US" sz="20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Biodiverzitet</a:t>
            </a: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 </a:t>
            </a: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i</a:t>
            </a: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poljoprivreda</a:t>
            </a: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b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-  </a:t>
            </a:r>
            <a:r>
              <a:rPr lang="en-US" sz="20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Brojne</a:t>
            </a: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</a:t>
            </a:r>
            <a:r>
              <a:rPr lang="en-US" sz="20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sorte</a:t>
            </a: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</a:t>
            </a:r>
            <a:r>
              <a:rPr lang="en-US" sz="20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i</a:t>
            </a: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</a:t>
            </a:r>
            <a:r>
              <a:rPr lang="en-US" sz="20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rase</a:t>
            </a: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, </a:t>
            </a:r>
            <a:r>
              <a:rPr lang="en-US" sz="20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koje</a:t>
            </a: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</a:t>
            </a: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čovek koristi u poljoprivredi su danas genetički veoma oslab</a:t>
            </a: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l</a:t>
            </a: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jene pa proizvodima hrane postaje veoma skupa. Rešenje ovog problema krije se u gene</a:t>
            </a:r>
            <a:r>
              <a:rPr lang="en-US" sz="20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ts</a:t>
            </a: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kim potencijalima divlje flore i faune, jer se pokazalo da se “ispošćeni” genetički materijal mnogih kultivisanih vrsta najefikasnije može “osvežiti” genima preživelih srodnika.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en-US" dirty="0"/>
          </a:p>
        </p:txBody>
      </p:sp>
      <p:pic>
        <p:nvPicPr>
          <p:cNvPr id="8" name="Picture 7" descr="rmp3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512820"/>
            <a:ext cx="4648200" cy="302133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04800"/>
            <a:ext cx="7924800" cy="2286000"/>
          </a:xfrm>
        </p:spPr>
        <p:txBody>
          <a:bodyPr/>
          <a:lstStyle/>
          <a:p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Biodiverzitet </a:t>
            </a: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i </a:t>
            </a: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medicina</a:t>
            </a: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b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-</a:t>
            </a:r>
            <a:r>
              <a:rPr lang="en-U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</a:t>
            </a:r>
            <a:r>
              <a:rPr lang="sr-Latn-RS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Traganje za novim lekovima, sadržanim u velikom broju neistraženih biljaka i životinja, daje nadu da će se naći lekovi za mnoge opake savremene bolesti. Dosadašnji rezultati istraživanja nekih tropskih biljaka ukazuju na mogućnost da će uskoro biti otkriveni lekovi protiv side, leukemije i različitih vrsta kancera.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8" name="Content Placeholder 7" descr="0,,6544897_1,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733800"/>
            <a:ext cx="4471130" cy="2514600"/>
          </a:xfrm>
        </p:spPr>
      </p:pic>
      <p:pic>
        <p:nvPicPr>
          <p:cNvPr id="9" name="Picture 8" descr="laboratorija-za-fiziologiju-bilja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505200"/>
            <a:ext cx="3619500" cy="28956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176</TotalTime>
  <Words>127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</vt:lpstr>
      <vt:lpstr>      -BIOLOŠKA RAZNOVRSNOST-</vt:lpstr>
      <vt:lpstr>Reč biodiverzitet je nastala od dve reči:</vt:lpstr>
      <vt:lpstr>Broj poznatih vrsta organizama na Zemlji:</vt:lpstr>
      <vt:lpstr>Biodiverzitet  ili  biološka  raznovrsnost  jedan  je  od najaktuelnijih  i  Najznačajnijih  pojmova  u  savremenoj ekologiji  i  zaštiti  životne  sredine.  Pod  njim  se podrazumeva  sveukupna  raznovrsnost  živih  bića, odnodno  sveukupnost  gena, vrsta i ekosistema na zemlji.</vt:lpstr>
      <vt:lpstr>                         -Genski diverzitet-  -Genski diverzitet podrazumeva verijabilnost živih vrsta na Zemlji i genetičku informaciju o svim vrstama biljaka, životinja, gljiva i mikroorganizama na Zemlji koje imaju specifičnu genetsku kombinaciju stvorenu evolucijom i koja se ne može ponoviti u drugim vrstama. Ljubičice, naročito one gajene, imaju veliki genski diverzitet. Zbog fine genetičke raznovrsnosti u okviru jedne iste vrste, postoje mnoge individue sa veoma različitom bojom i oblikom lista.</vt:lpstr>
      <vt:lpstr>                           -Specijski diverzitet-  -Sve vrste na na našoj planeti od postanka života do danas predstavljaju specijski diverzitet. Procenjuje se da na Zemlji živi preko 80.000.000 vrsta. U tropskim kišnim šumama živi veliki broj malih žaba, koje pripadaju različitim biološkim vrstama.   </vt:lpstr>
      <vt:lpstr>Biodiverzitet i čovek</vt:lpstr>
      <vt:lpstr>Biodiverzitet  i poljoprivreda   -  Brojne sorte i rase, koje čovek koristi u poljoprivredi su danas genetički veoma oslabljene pa proizvodima hrane postaje veoma skupa. Rešenje ovog problema krije se u genetskim potencijalima divlje flore i faune, jer se pokazalo da se “ispošćeni” genetički materijal mnogih kultivisanih vrsta najefikasnije može “osvežiti” genima preživelih srodnika.</vt:lpstr>
      <vt:lpstr>Biodiverzitet i medicina   - Traganje za novim lekovima, sadržanim u velikom broju neistraženih biljaka i životinja, daje nadu da će se naći lekovi za mnoge opake savremene bolesti. Dosadašnji rezultati istraživanja nekih tropskih biljaka ukazuju na mogućnost da će uskoro biti otkriveni lekovi protiv side, leukemije i različitih vrsta kancera.</vt:lpstr>
      <vt:lpstr>Biodiverzitet i turizam  - Najpoznatije svetske nacionalne parkove, kao što је Jelouston u Severnoj Americi, godišnje poseti više miliona turista. Profit koji države ostvaraju u oblasti ekološkog turizma je ogroman. Organizacijom razvoja turističkih aktivnosti na ekološki održiv i odgovoran način, turizam može doprineti zaštiti, očuvanju i unapređenju biološke raznovrsnosti.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-BIOLOŠKA RAZNOVRSNOST-</dc:title>
  <dc:creator>asddds</dc:creator>
  <cp:lastModifiedBy>kkk</cp:lastModifiedBy>
  <cp:revision>27</cp:revision>
  <dcterms:created xsi:type="dcterms:W3CDTF">2014-11-17T13:37:18Z</dcterms:created>
  <dcterms:modified xsi:type="dcterms:W3CDTF">2015-09-29T14:29:03Z</dcterms:modified>
</cp:coreProperties>
</file>