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D0AB6B-EC6B-4B73-8619-38FE201A3160}" type="datetimeFigureOut">
              <a:rPr lang="en-US" smtClean="0"/>
              <a:pPr/>
              <a:t>9/29/2015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D3B95DE-7E32-4655-AF92-97E22C1DFC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D0AB6B-EC6B-4B73-8619-38FE201A3160}"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D0AB6B-EC6B-4B73-8619-38FE201A3160}"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D0AB6B-EC6B-4B73-8619-38FE201A3160}"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D0AB6B-EC6B-4B73-8619-38FE201A3160}"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B95DE-7E32-4655-AF92-97E22C1DFC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D0AB6B-EC6B-4B73-8619-38FE201A3160}"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D0AB6B-EC6B-4B73-8619-38FE201A3160}"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FD0AB6B-EC6B-4B73-8619-38FE201A3160}" type="datetimeFigureOut">
              <a:rPr lang="en-US" smtClean="0"/>
              <a:pPr/>
              <a:t>9/29/2015</a:t>
            </a:fld>
            <a:endParaRPr lang="en-US"/>
          </a:p>
        </p:txBody>
      </p:sp>
      <p:sp>
        <p:nvSpPr>
          <p:cNvPr id="8" name="Slide Number Placeholder 7"/>
          <p:cNvSpPr>
            <a:spLocks noGrp="1"/>
          </p:cNvSpPr>
          <p:nvPr>
            <p:ph type="sldNum" sz="quarter" idx="11"/>
          </p:nvPr>
        </p:nvSpPr>
        <p:spPr/>
        <p:txBody>
          <a:bodyPr/>
          <a:lstStyle/>
          <a:p>
            <a:fld id="{FD3B95DE-7E32-4655-AF92-97E22C1DFC4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0AB6B-EC6B-4B73-8619-38FE201A3160}"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D0AB6B-EC6B-4B73-8619-38FE201A3160}"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D3B95DE-7E32-4655-AF92-97E22C1DFC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FD0AB6B-EC6B-4B73-8619-38FE201A3160}"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B95DE-7E32-4655-AF92-97E22C1DFC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FD0AB6B-EC6B-4B73-8619-38FE201A3160}" type="datetimeFigureOut">
              <a:rPr lang="en-US" smtClean="0"/>
              <a:pPr/>
              <a:t>9/29/2015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D3B95DE-7E32-4655-AF92-97E22C1DFC4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t>Биодиверзитет</a:t>
            </a:r>
            <a:endParaRPr lang="en-US" b="1" dirty="0"/>
          </a:p>
        </p:txBody>
      </p:sp>
      <p:sp>
        <p:nvSpPr>
          <p:cNvPr id="4" name="TextBox 3"/>
          <p:cNvSpPr txBox="1"/>
          <p:nvPr/>
        </p:nvSpPr>
        <p:spPr>
          <a:xfrm>
            <a:off x="457200" y="1371600"/>
            <a:ext cx="8153400" cy="4524315"/>
          </a:xfrm>
          <a:prstGeom prst="rect">
            <a:avLst/>
          </a:prstGeom>
          <a:noFill/>
        </p:spPr>
        <p:txBody>
          <a:bodyPr wrap="square" rtlCol="0">
            <a:spAutoFit/>
          </a:bodyPr>
          <a:lstStyle/>
          <a:p>
            <a:r>
              <a:rPr lang="ru-RU" b="1" dirty="0"/>
              <a:t>Биодиверзитет</a:t>
            </a:r>
            <a:r>
              <a:rPr lang="ru-RU" dirty="0"/>
              <a:t> или </a:t>
            </a:r>
            <a:r>
              <a:rPr lang="ru-RU" b="1" dirty="0"/>
              <a:t>биолошка разноврсност</a:t>
            </a:r>
            <a:r>
              <a:rPr lang="ru-RU" dirty="0"/>
              <a:t> представља разноврсност свих живих бића на планети </a:t>
            </a:r>
            <a:r>
              <a:rPr lang="ru-RU" dirty="0" smtClean="0"/>
              <a:t>Земљи.</a:t>
            </a:r>
            <a:br>
              <a:rPr lang="ru-RU" dirty="0" smtClean="0"/>
            </a:br>
            <a:endParaRPr lang="en-US" dirty="0" smtClean="0"/>
          </a:p>
          <a:p>
            <a:endParaRPr lang="en-US" dirty="0" smtClean="0"/>
          </a:p>
          <a:p>
            <a:r>
              <a:rPr lang="ru-RU" dirty="0" smtClean="0"/>
              <a:t>Разликујемо:</a:t>
            </a:r>
            <a:endParaRPr lang="en-US" dirty="0" smtClean="0"/>
          </a:p>
          <a:p>
            <a:endParaRPr lang="ru-RU" dirty="0" smtClean="0"/>
          </a:p>
          <a:p>
            <a:pPr marL="342900" indent="-342900">
              <a:buFont typeface="+mj-lt"/>
              <a:buAutoNum type="arabicPeriod"/>
            </a:pPr>
            <a:r>
              <a:rPr lang="ru-RU" dirty="0" smtClean="0"/>
              <a:t>Диверзитет гена</a:t>
            </a:r>
            <a:endParaRPr lang="en-US" dirty="0" smtClean="0"/>
          </a:p>
          <a:p>
            <a:pPr marL="342900" indent="-342900"/>
            <a:endParaRPr lang="ru-RU" dirty="0" smtClean="0"/>
          </a:p>
          <a:p>
            <a:pPr marL="342900" indent="-342900">
              <a:buFont typeface="+mj-lt"/>
              <a:buAutoNum type="arabicPeriod"/>
            </a:pPr>
            <a:r>
              <a:rPr lang="ru-RU" dirty="0" smtClean="0"/>
              <a:t>Диверзитет врста </a:t>
            </a:r>
            <a:endParaRPr lang="en-US" dirty="0" smtClean="0"/>
          </a:p>
          <a:p>
            <a:pPr marL="342900" indent="-342900"/>
            <a:endParaRPr lang="ru-RU" dirty="0" smtClean="0"/>
          </a:p>
          <a:p>
            <a:pPr marL="342900" indent="-342900">
              <a:buFont typeface="+mj-lt"/>
              <a:buAutoNum type="arabicPeriod"/>
            </a:pPr>
            <a:r>
              <a:rPr lang="ru-RU" dirty="0" smtClean="0"/>
              <a:t>Диверзитет екосистема </a:t>
            </a:r>
            <a:endParaRPr lang="en-US" dirty="0" smtClean="0"/>
          </a:p>
          <a:p>
            <a:pPr marL="342900" indent="-342900"/>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endParaRPr lang="en-US" dirty="0"/>
          </a:p>
        </p:txBody>
      </p:sp>
      <p:pic>
        <p:nvPicPr>
          <p:cNvPr id="1026" name="Picture 2" descr="C:\Users\Babke\Desktop\CUNE\Biodiverzitet\_with_biodiversity_1.jpg"/>
          <p:cNvPicPr>
            <a:picLocks noChangeAspect="1" noChangeArrowheads="1"/>
          </p:cNvPicPr>
          <p:nvPr/>
        </p:nvPicPr>
        <p:blipFill>
          <a:blip r:embed="rId2" cstate="print"/>
          <a:srcRect/>
          <a:stretch>
            <a:fillRect/>
          </a:stretch>
        </p:blipFill>
        <p:spPr bwMode="auto">
          <a:xfrm>
            <a:off x="3581400" y="3276600"/>
            <a:ext cx="5334000" cy="336187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70" decel="100000"/>
                                        <p:tgtEl>
                                          <p:spTgt spid="4"/>
                                        </p:tgtEl>
                                      </p:cBhvr>
                                    </p:animEffect>
                                    <p:animScale>
                                      <p:cBhvr>
                                        <p:cTn id="13" dur="770" decel="100000"/>
                                        <p:tgtEl>
                                          <p:spTgt spid="4"/>
                                        </p:tgtEl>
                                      </p:cBhvr>
                                      <p:from x="10000" y="10000"/>
                                      <p:to x="200000" y="450000"/>
                                    </p:animScale>
                                    <p:animScale>
                                      <p:cBhvr>
                                        <p:cTn id="14" dur="1230" accel="100000" fill="hold">
                                          <p:stCondLst>
                                            <p:cond delay="770"/>
                                          </p:stCondLst>
                                        </p:cTn>
                                        <p:tgtEl>
                                          <p:spTgt spid="4"/>
                                        </p:tgtEl>
                                      </p:cBhvr>
                                      <p:from x="200000" y="450000"/>
                                      <p:to x="100000" y="100000"/>
                                    </p:animScale>
                                    <p:set>
                                      <p:cBhvr>
                                        <p:cTn id="15" dur="770" fill="hold"/>
                                        <p:tgtEl>
                                          <p:spTgt spid="4"/>
                                        </p:tgtEl>
                                        <p:attrNameLst>
                                          <p:attrName>ppt_x</p:attrName>
                                        </p:attrNameLst>
                                      </p:cBhvr>
                                      <p:to>
                                        <p:strVal val="(0.5)"/>
                                      </p:to>
                                    </p:set>
                                    <p:anim from="(0.5)" to="(#ppt_x)" calcmode="lin" valueType="num">
                                      <p:cBhvr>
                                        <p:cTn id="16" dur="1230" accel="100000" fill="hold">
                                          <p:stCondLst>
                                            <p:cond delay="770"/>
                                          </p:stCondLst>
                                        </p:cTn>
                                        <p:tgtEl>
                                          <p:spTgt spid="4"/>
                                        </p:tgtEl>
                                        <p:attrNameLst>
                                          <p:attrName>ppt_x</p:attrName>
                                        </p:attrNameLst>
                                      </p:cBhvr>
                                    </p:anim>
                                    <p:set>
                                      <p:cBhvr>
                                        <p:cTn id="17" dur="770" fill="hold"/>
                                        <p:tgtEl>
                                          <p:spTgt spid="4"/>
                                        </p:tgtEl>
                                        <p:attrNameLst>
                                          <p:attrName>ppt_y</p:attrName>
                                        </p:attrNameLst>
                                      </p:cBhvr>
                                      <p:to>
                                        <p:strVal val="(#ppt_y+0.4)"/>
                                      </p:to>
                                    </p:set>
                                    <p:anim from="(#ppt_y+0.4)" to="(#ppt_y)" calcmode="lin" valueType="num">
                                      <p:cBhvr>
                                        <p:cTn id="18" dur="1230" accel="100000" fill="hold">
                                          <p:stCondLst>
                                            <p:cond delay="770"/>
                                          </p:stCondLst>
                                        </p:cTn>
                                        <p:tgtEl>
                                          <p:spTgt spid="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t> Диверзитет гена</a:t>
            </a:r>
            <a:endParaRPr lang="en-US" b="1" dirty="0"/>
          </a:p>
        </p:txBody>
      </p:sp>
      <p:sp>
        <p:nvSpPr>
          <p:cNvPr id="3" name="TextBox 2"/>
          <p:cNvSpPr txBox="1"/>
          <p:nvPr/>
        </p:nvSpPr>
        <p:spPr>
          <a:xfrm>
            <a:off x="533400" y="1524000"/>
            <a:ext cx="8305800" cy="923330"/>
          </a:xfrm>
          <a:prstGeom prst="rect">
            <a:avLst/>
          </a:prstGeom>
          <a:noFill/>
        </p:spPr>
        <p:txBody>
          <a:bodyPr wrap="square" rtlCol="0">
            <a:spAutoFit/>
          </a:bodyPr>
          <a:lstStyle/>
          <a:p>
            <a:r>
              <a:rPr lang="sr-Cyrl-RS" dirty="0" smtClean="0"/>
              <a:t>Биљке имају велики генски диверзитет. </a:t>
            </a:r>
            <a:r>
              <a:rPr lang="en-US" dirty="0" smtClean="0"/>
              <a:t> </a:t>
            </a:r>
            <a:r>
              <a:rPr lang="sr-Cyrl-RS" dirty="0" smtClean="0"/>
              <a:t>Због фине генетичке разноврсности у оквиру једне исте врсте постоје многе једнике са различитом бојом и обликом цвета.</a:t>
            </a:r>
            <a:endParaRPr lang="en-US" dirty="0"/>
          </a:p>
        </p:txBody>
      </p:sp>
      <p:pic>
        <p:nvPicPr>
          <p:cNvPr id="2050" name="Picture 2" descr="C:\Users\Babke\Desktop\CUNE\Biodiverzitet\ColorVariation.jpg"/>
          <p:cNvPicPr>
            <a:picLocks noChangeAspect="1" noChangeArrowheads="1"/>
          </p:cNvPicPr>
          <p:nvPr/>
        </p:nvPicPr>
        <p:blipFill>
          <a:blip r:embed="rId2" cstate="print"/>
          <a:srcRect/>
          <a:stretch>
            <a:fillRect/>
          </a:stretch>
        </p:blipFill>
        <p:spPr bwMode="auto">
          <a:xfrm>
            <a:off x="3200400" y="2590800"/>
            <a:ext cx="5714999" cy="40386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t>Диверзитет врста</a:t>
            </a:r>
            <a:endParaRPr lang="en-US" b="1" dirty="0"/>
          </a:p>
        </p:txBody>
      </p:sp>
      <p:sp>
        <p:nvSpPr>
          <p:cNvPr id="4" name="TextBox 3"/>
          <p:cNvSpPr txBox="1"/>
          <p:nvPr/>
        </p:nvSpPr>
        <p:spPr>
          <a:xfrm>
            <a:off x="609600" y="1219200"/>
            <a:ext cx="8153400" cy="1477328"/>
          </a:xfrm>
          <a:prstGeom prst="rect">
            <a:avLst/>
          </a:prstGeom>
          <a:noFill/>
        </p:spPr>
        <p:txBody>
          <a:bodyPr wrap="square" rtlCol="0">
            <a:spAutoFit/>
          </a:bodyPr>
          <a:lstStyle/>
          <a:p>
            <a:endParaRPr lang="en-US" dirty="0" smtClean="0"/>
          </a:p>
          <a:p>
            <a:r>
              <a:rPr lang="sr-Cyrl-RS" dirty="0" smtClean="0"/>
              <a:t>Врста је група биљака или животиња чији су гени слични. Различите врсте обично се разликују по излгеду. Диверзитет врста односи се на разноликост унутар великог географског подручја. Богаство врста односи се на број различитих врста у подручју.</a:t>
            </a:r>
            <a:endParaRPr lang="en-US" dirty="0"/>
          </a:p>
        </p:txBody>
      </p:sp>
      <p:pic>
        <p:nvPicPr>
          <p:cNvPr id="3074" name="Picture 2" descr="C:\Users\Babke\Desktop\CUNE\Biodiverzitet\biodiverzitet.jpg"/>
          <p:cNvPicPr>
            <a:picLocks noChangeAspect="1" noChangeArrowheads="1"/>
          </p:cNvPicPr>
          <p:nvPr/>
        </p:nvPicPr>
        <p:blipFill>
          <a:blip r:embed="rId2" cstate="print"/>
          <a:srcRect/>
          <a:stretch>
            <a:fillRect/>
          </a:stretch>
        </p:blipFill>
        <p:spPr bwMode="auto">
          <a:xfrm>
            <a:off x="3505200" y="3124200"/>
            <a:ext cx="5410200" cy="360045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05"/>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t>Диверзитет екосистема</a:t>
            </a:r>
            <a:endParaRPr lang="en-US" b="1" dirty="0"/>
          </a:p>
        </p:txBody>
      </p:sp>
      <p:sp>
        <p:nvSpPr>
          <p:cNvPr id="3" name="TextBox 2"/>
          <p:cNvSpPr txBox="1"/>
          <p:nvPr/>
        </p:nvSpPr>
        <p:spPr>
          <a:xfrm>
            <a:off x="762000" y="1524000"/>
            <a:ext cx="8153400" cy="923330"/>
          </a:xfrm>
          <a:prstGeom prst="rect">
            <a:avLst/>
          </a:prstGeom>
          <a:noFill/>
        </p:spPr>
        <p:txBody>
          <a:bodyPr wrap="square" rtlCol="0">
            <a:spAutoFit/>
          </a:bodyPr>
          <a:lstStyle/>
          <a:p>
            <a:r>
              <a:rPr lang="sr-Cyrl-RS" dirty="0" smtClean="0"/>
              <a:t>Екосистем чине биотоп и биоценоза. Термин диверзитет екосистема се односи на различите екосистеме унутар неке географске границе, или на разноликост врста у различитим екосистемима.</a:t>
            </a:r>
            <a:endParaRPr lang="en-US" dirty="0"/>
          </a:p>
        </p:txBody>
      </p:sp>
      <p:pic>
        <p:nvPicPr>
          <p:cNvPr id="4098" name="Picture 2" descr="C:\Users\Babke\Desktop\CUNE\Biodiverzitet\Kp_rit3.JPG"/>
          <p:cNvPicPr>
            <a:picLocks noChangeAspect="1" noChangeArrowheads="1"/>
          </p:cNvPicPr>
          <p:nvPr/>
        </p:nvPicPr>
        <p:blipFill>
          <a:blip r:embed="rId2" cstate="print"/>
          <a:srcRect/>
          <a:stretch>
            <a:fillRect/>
          </a:stretch>
        </p:blipFill>
        <p:spPr bwMode="auto">
          <a:xfrm>
            <a:off x="4191000" y="2819400"/>
            <a:ext cx="4800600" cy="3810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from="(-#ppt_w/2)" to="(#ppt_x)" calcmode="lin" valueType="num">
                                      <p:cBhvr>
                                        <p:cTn id="20" dur="600" fill="hold">
                                          <p:stCondLst>
                                            <p:cond delay="0"/>
                                          </p:stCondLst>
                                        </p:cTn>
                                        <p:tgtEl>
                                          <p:spTgt spid="4098"/>
                                        </p:tgtEl>
                                        <p:attrNameLst>
                                          <p:attrName>ppt_x</p:attrName>
                                        </p:attrNameLst>
                                      </p:cBhvr>
                                    </p:anim>
                                    <p:anim from="0" to="-1.0" calcmode="lin" valueType="num">
                                      <p:cBhvr>
                                        <p:cTn id="21" dur="200" decel="50000" autoRev="1" fill="hold">
                                          <p:stCondLst>
                                            <p:cond delay="600"/>
                                          </p:stCondLst>
                                        </p:cTn>
                                        <p:tgtEl>
                                          <p:spTgt spid="4098"/>
                                        </p:tgtEl>
                                        <p:attrNameLst>
                                          <p:attrName>xshear</p:attrName>
                                        </p:attrNameLst>
                                      </p:cBhvr>
                                    </p:anim>
                                    <p:animScale>
                                      <p:cBhvr>
                                        <p:cTn id="22" dur="200" decel="100000" autoRev="1" fill="hold">
                                          <p:stCondLst>
                                            <p:cond delay="600"/>
                                          </p:stCondLst>
                                        </p:cTn>
                                        <p:tgtEl>
                                          <p:spTgt spid="4098"/>
                                        </p:tgtEl>
                                      </p:cBhvr>
                                      <p:from x="100000" y="100000"/>
                                      <p:to x="80000" y="100000"/>
                                    </p:animScale>
                                    <p:anim by="(#ppt_h/3+#ppt_w*0.1)" calcmode="lin" valueType="num">
                                      <p:cBhvr additive="sum">
                                        <p:cTn id="23" dur="200" decel="100000" autoRev="1" fill="hold">
                                          <p:stCondLst>
                                            <p:cond delay="600"/>
                                          </p:stCondLst>
                                        </p:cTn>
                                        <p:tgtEl>
                                          <p:spTgt spid="409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b="1" dirty="0" smtClean="0"/>
              <a:t>Биодиверзитет и пољопривреда</a:t>
            </a:r>
            <a:endParaRPr lang="en-US" b="1" dirty="0"/>
          </a:p>
        </p:txBody>
      </p:sp>
      <p:sp>
        <p:nvSpPr>
          <p:cNvPr id="3" name="TextBox 2"/>
          <p:cNvSpPr txBox="1"/>
          <p:nvPr/>
        </p:nvSpPr>
        <p:spPr>
          <a:xfrm>
            <a:off x="609600" y="1600200"/>
            <a:ext cx="7162800" cy="1754326"/>
          </a:xfrm>
          <a:prstGeom prst="rect">
            <a:avLst/>
          </a:prstGeom>
          <a:noFill/>
        </p:spPr>
        <p:txBody>
          <a:bodyPr wrap="square" rtlCol="0">
            <a:spAutoFit/>
          </a:bodyPr>
          <a:lstStyle/>
          <a:p>
            <a:r>
              <a:rPr lang="sr-Cyrl-RS" dirty="0" smtClean="0"/>
              <a:t>Бројне сорте и расе, које човек користи у пољопривреди су данас генетички веома ослабљене па производња хране постаје веома скупа. Решење овог проблема крије се у генетичким потенцијалима дивље флоре и фауне, јер се показало да се генетички материјал многих култивисаних врста најефикасније може освежити генима преживелих дивљих сродника.</a:t>
            </a:r>
            <a:endParaRPr lang="en-US" dirty="0"/>
          </a:p>
        </p:txBody>
      </p:sp>
      <p:pic>
        <p:nvPicPr>
          <p:cNvPr id="5122" name="Picture 2" descr="C:\Users\Babke\Desktop\CUNE\Biodiverzitet\genetski-diverzitet.png"/>
          <p:cNvPicPr>
            <a:picLocks noChangeAspect="1" noChangeArrowheads="1"/>
          </p:cNvPicPr>
          <p:nvPr/>
        </p:nvPicPr>
        <p:blipFill>
          <a:blip r:embed="rId2" cstate="print"/>
          <a:srcRect/>
          <a:stretch>
            <a:fillRect/>
          </a:stretch>
        </p:blipFill>
        <p:spPr bwMode="auto">
          <a:xfrm>
            <a:off x="609600" y="4267200"/>
            <a:ext cx="2667000" cy="1752600"/>
          </a:xfrm>
          <a:prstGeom prst="rect">
            <a:avLst/>
          </a:prstGeom>
          <a:noFill/>
        </p:spPr>
      </p:pic>
      <p:pic>
        <p:nvPicPr>
          <p:cNvPr id="5123" name="Picture 3" descr="C:\Users\Babke\Desktop\CUNE\Biodiverzitet\6838623646_4ac7b7a0d2.jpg"/>
          <p:cNvPicPr>
            <a:picLocks noChangeAspect="1" noChangeArrowheads="1"/>
          </p:cNvPicPr>
          <p:nvPr/>
        </p:nvPicPr>
        <p:blipFill>
          <a:blip r:embed="rId3" cstate="print"/>
          <a:srcRect/>
          <a:stretch>
            <a:fillRect/>
          </a:stretch>
        </p:blipFill>
        <p:spPr bwMode="auto">
          <a:xfrm>
            <a:off x="4953000" y="4191000"/>
            <a:ext cx="3068638" cy="1828800"/>
          </a:xfrm>
          <a:prstGeom prst="rect">
            <a:avLst/>
          </a:prstGeom>
          <a:noFill/>
        </p:spPr>
      </p:pic>
      <p:sp>
        <p:nvSpPr>
          <p:cNvPr id="6" name="Left-Right Arrow 5"/>
          <p:cNvSpPr/>
          <p:nvPr/>
        </p:nvSpPr>
        <p:spPr>
          <a:xfrm>
            <a:off x="3505200" y="4800600"/>
            <a:ext cx="11430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wipe(down)">
                                      <p:cBhvr>
                                        <p:cTn id="28" dur="580">
                                          <p:stCondLst>
                                            <p:cond delay="0"/>
                                          </p:stCondLst>
                                        </p:cTn>
                                        <p:tgtEl>
                                          <p:spTgt spid="5122"/>
                                        </p:tgtEl>
                                      </p:cBhvr>
                                    </p:animEffect>
                                    <p:anim calcmode="lin" valueType="num">
                                      <p:cBhvr>
                                        <p:cTn id="29"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4" dur="26">
                                          <p:stCondLst>
                                            <p:cond delay="650"/>
                                          </p:stCondLst>
                                        </p:cTn>
                                        <p:tgtEl>
                                          <p:spTgt spid="5122"/>
                                        </p:tgtEl>
                                      </p:cBhvr>
                                      <p:to x="100000" y="60000"/>
                                    </p:animScale>
                                    <p:animScale>
                                      <p:cBhvr>
                                        <p:cTn id="35" dur="166" decel="50000">
                                          <p:stCondLst>
                                            <p:cond delay="676"/>
                                          </p:stCondLst>
                                        </p:cTn>
                                        <p:tgtEl>
                                          <p:spTgt spid="5122"/>
                                        </p:tgtEl>
                                      </p:cBhvr>
                                      <p:to x="100000" y="100000"/>
                                    </p:animScale>
                                    <p:animScale>
                                      <p:cBhvr>
                                        <p:cTn id="36" dur="26">
                                          <p:stCondLst>
                                            <p:cond delay="1312"/>
                                          </p:stCondLst>
                                        </p:cTn>
                                        <p:tgtEl>
                                          <p:spTgt spid="5122"/>
                                        </p:tgtEl>
                                      </p:cBhvr>
                                      <p:to x="100000" y="80000"/>
                                    </p:animScale>
                                    <p:animScale>
                                      <p:cBhvr>
                                        <p:cTn id="37" dur="166" decel="50000">
                                          <p:stCondLst>
                                            <p:cond delay="1338"/>
                                          </p:stCondLst>
                                        </p:cTn>
                                        <p:tgtEl>
                                          <p:spTgt spid="5122"/>
                                        </p:tgtEl>
                                      </p:cBhvr>
                                      <p:to x="100000" y="100000"/>
                                    </p:animScale>
                                    <p:animScale>
                                      <p:cBhvr>
                                        <p:cTn id="38" dur="26">
                                          <p:stCondLst>
                                            <p:cond delay="1642"/>
                                          </p:stCondLst>
                                        </p:cTn>
                                        <p:tgtEl>
                                          <p:spTgt spid="5122"/>
                                        </p:tgtEl>
                                      </p:cBhvr>
                                      <p:to x="100000" y="90000"/>
                                    </p:animScale>
                                    <p:animScale>
                                      <p:cBhvr>
                                        <p:cTn id="39" dur="166" decel="50000">
                                          <p:stCondLst>
                                            <p:cond delay="1668"/>
                                          </p:stCondLst>
                                        </p:cTn>
                                        <p:tgtEl>
                                          <p:spTgt spid="5122"/>
                                        </p:tgtEl>
                                      </p:cBhvr>
                                      <p:to x="100000" y="100000"/>
                                    </p:animScale>
                                    <p:animScale>
                                      <p:cBhvr>
                                        <p:cTn id="40" dur="26">
                                          <p:stCondLst>
                                            <p:cond delay="1808"/>
                                          </p:stCondLst>
                                        </p:cTn>
                                        <p:tgtEl>
                                          <p:spTgt spid="5122"/>
                                        </p:tgtEl>
                                      </p:cBhvr>
                                      <p:to x="100000" y="95000"/>
                                    </p:animScale>
                                    <p:animScale>
                                      <p:cBhvr>
                                        <p:cTn id="41" dur="166" decel="50000">
                                          <p:stCondLst>
                                            <p:cond delay="1834"/>
                                          </p:stCondLst>
                                        </p:cTn>
                                        <p:tgtEl>
                                          <p:spTgt spid="5122"/>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123"/>
                                        </p:tgtEl>
                                        <p:attrNameLst>
                                          <p:attrName>style.visibility</p:attrName>
                                        </p:attrNameLst>
                                      </p:cBhvr>
                                      <p:to>
                                        <p:strVal val="visible"/>
                                      </p:to>
                                    </p:set>
                                    <p:animEffect transition="in" filter="wipe(down)">
                                      <p:cBhvr>
                                        <p:cTn id="44" dur="580">
                                          <p:stCondLst>
                                            <p:cond delay="0"/>
                                          </p:stCondLst>
                                        </p:cTn>
                                        <p:tgtEl>
                                          <p:spTgt spid="5123"/>
                                        </p:tgtEl>
                                      </p:cBhvr>
                                    </p:animEffect>
                                    <p:anim calcmode="lin" valueType="num">
                                      <p:cBhvr>
                                        <p:cTn id="45"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50" dur="26">
                                          <p:stCondLst>
                                            <p:cond delay="650"/>
                                          </p:stCondLst>
                                        </p:cTn>
                                        <p:tgtEl>
                                          <p:spTgt spid="5123"/>
                                        </p:tgtEl>
                                      </p:cBhvr>
                                      <p:to x="100000" y="60000"/>
                                    </p:animScale>
                                    <p:animScale>
                                      <p:cBhvr>
                                        <p:cTn id="51" dur="166" decel="50000">
                                          <p:stCondLst>
                                            <p:cond delay="676"/>
                                          </p:stCondLst>
                                        </p:cTn>
                                        <p:tgtEl>
                                          <p:spTgt spid="5123"/>
                                        </p:tgtEl>
                                      </p:cBhvr>
                                      <p:to x="100000" y="100000"/>
                                    </p:animScale>
                                    <p:animScale>
                                      <p:cBhvr>
                                        <p:cTn id="52" dur="26">
                                          <p:stCondLst>
                                            <p:cond delay="1312"/>
                                          </p:stCondLst>
                                        </p:cTn>
                                        <p:tgtEl>
                                          <p:spTgt spid="5123"/>
                                        </p:tgtEl>
                                      </p:cBhvr>
                                      <p:to x="100000" y="80000"/>
                                    </p:animScale>
                                    <p:animScale>
                                      <p:cBhvr>
                                        <p:cTn id="53" dur="166" decel="50000">
                                          <p:stCondLst>
                                            <p:cond delay="1338"/>
                                          </p:stCondLst>
                                        </p:cTn>
                                        <p:tgtEl>
                                          <p:spTgt spid="5123"/>
                                        </p:tgtEl>
                                      </p:cBhvr>
                                      <p:to x="100000" y="100000"/>
                                    </p:animScale>
                                    <p:animScale>
                                      <p:cBhvr>
                                        <p:cTn id="54" dur="26">
                                          <p:stCondLst>
                                            <p:cond delay="1642"/>
                                          </p:stCondLst>
                                        </p:cTn>
                                        <p:tgtEl>
                                          <p:spTgt spid="5123"/>
                                        </p:tgtEl>
                                      </p:cBhvr>
                                      <p:to x="100000" y="90000"/>
                                    </p:animScale>
                                    <p:animScale>
                                      <p:cBhvr>
                                        <p:cTn id="55" dur="166" decel="50000">
                                          <p:stCondLst>
                                            <p:cond delay="1668"/>
                                          </p:stCondLst>
                                        </p:cTn>
                                        <p:tgtEl>
                                          <p:spTgt spid="5123"/>
                                        </p:tgtEl>
                                      </p:cBhvr>
                                      <p:to x="100000" y="100000"/>
                                    </p:animScale>
                                    <p:animScale>
                                      <p:cBhvr>
                                        <p:cTn id="56" dur="26">
                                          <p:stCondLst>
                                            <p:cond delay="1808"/>
                                          </p:stCondLst>
                                        </p:cTn>
                                        <p:tgtEl>
                                          <p:spTgt spid="5123"/>
                                        </p:tgtEl>
                                      </p:cBhvr>
                                      <p:to x="100000" y="95000"/>
                                    </p:animScale>
                                    <p:animScale>
                                      <p:cBhvr>
                                        <p:cTn id="57" dur="166" decel="50000">
                                          <p:stCondLst>
                                            <p:cond delay="1834"/>
                                          </p:stCondLst>
                                        </p:cTn>
                                        <p:tgtEl>
                                          <p:spTgt spid="5123"/>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100" b="1" dirty="0" smtClean="0"/>
              <a:t>Биодиверзитет и медицина</a:t>
            </a:r>
            <a:endParaRPr lang="en-US" sz="4100" b="1" dirty="0"/>
          </a:p>
        </p:txBody>
      </p:sp>
      <p:sp>
        <p:nvSpPr>
          <p:cNvPr id="4" name="TextBox 3"/>
          <p:cNvSpPr txBox="1"/>
          <p:nvPr/>
        </p:nvSpPr>
        <p:spPr>
          <a:xfrm>
            <a:off x="533400" y="1676400"/>
            <a:ext cx="8153400" cy="1477328"/>
          </a:xfrm>
          <a:prstGeom prst="rect">
            <a:avLst/>
          </a:prstGeom>
          <a:noFill/>
        </p:spPr>
        <p:txBody>
          <a:bodyPr wrap="square" rtlCol="0">
            <a:spAutoFit/>
          </a:bodyPr>
          <a:lstStyle/>
          <a:p>
            <a:r>
              <a:rPr lang="sr-Cyrl-RS" dirty="0" smtClean="0"/>
              <a:t>Трагање за новим лековима, садржаним у великом броју неистражених биљака и животиња, даје наду да ће се наћи лекови за многе савремене болести. Досадашњи резултати истраживања неких тропских биљака указују на могућност да ће ускоро бити откривени лекови против СИДЕ, леукемије, и различитих врста канцера.</a:t>
            </a:r>
            <a:endParaRPr lang="en-US" dirty="0"/>
          </a:p>
        </p:txBody>
      </p:sp>
      <p:pic>
        <p:nvPicPr>
          <p:cNvPr id="8194" name="Picture 2" descr="C:\Users\Babke\Desktop\CUNE\Biodiverzitet\vakcina-protiv-rubeola.png"/>
          <p:cNvPicPr>
            <a:picLocks noChangeAspect="1" noChangeArrowheads="1"/>
          </p:cNvPicPr>
          <p:nvPr/>
        </p:nvPicPr>
        <p:blipFill>
          <a:blip r:embed="rId2" cstate="print"/>
          <a:srcRect/>
          <a:stretch>
            <a:fillRect/>
          </a:stretch>
        </p:blipFill>
        <p:spPr bwMode="auto">
          <a:xfrm>
            <a:off x="4876800" y="3962400"/>
            <a:ext cx="4000500" cy="2657475"/>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770" decel="100000"/>
                                        <p:tgtEl>
                                          <p:spTgt spid="8194"/>
                                        </p:tgtEl>
                                      </p:cBhvr>
                                    </p:animEffect>
                                    <p:animScale>
                                      <p:cBhvr>
                                        <p:cTn id="13" dur="770" decel="100000"/>
                                        <p:tgtEl>
                                          <p:spTgt spid="8194"/>
                                        </p:tgtEl>
                                      </p:cBhvr>
                                      <p:from x="10000" y="10000"/>
                                      <p:to x="200000" y="450000"/>
                                    </p:animScale>
                                    <p:animScale>
                                      <p:cBhvr>
                                        <p:cTn id="14" dur="1230" accel="100000" fill="hold">
                                          <p:stCondLst>
                                            <p:cond delay="770"/>
                                          </p:stCondLst>
                                        </p:cTn>
                                        <p:tgtEl>
                                          <p:spTgt spid="8194"/>
                                        </p:tgtEl>
                                      </p:cBhvr>
                                      <p:from x="200000" y="450000"/>
                                      <p:to x="100000" y="100000"/>
                                    </p:animScale>
                                    <p:set>
                                      <p:cBhvr>
                                        <p:cTn id="15" dur="770" fill="hold"/>
                                        <p:tgtEl>
                                          <p:spTgt spid="8194"/>
                                        </p:tgtEl>
                                        <p:attrNameLst>
                                          <p:attrName>ppt_x</p:attrName>
                                        </p:attrNameLst>
                                      </p:cBhvr>
                                      <p:to>
                                        <p:strVal val="(0.5)"/>
                                      </p:to>
                                    </p:set>
                                    <p:anim from="(0.5)" to="(#ppt_x)" calcmode="lin" valueType="num">
                                      <p:cBhvr>
                                        <p:cTn id="16" dur="1230" accel="100000" fill="hold">
                                          <p:stCondLst>
                                            <p:cond delay="770"/>
                                          </p:stCondLst>
                                        </p:cTn>
                                        <p:tgtEl>
                                          <p:spTgt spid="8194"/>
                                        </p:tgtEl>
                                        <p:attrNameLst>
                                          <p:attrName>ppt_x</p:attrName>
                                        </p:attrNameLst>
                                      </p:cBhvr>
                                    </p:anim>
                                    <p:set>
                                      <p:cBhvr>
                                        <p:cTn id="17" dur="770" fill="hold"/>
                                        <p:tgtEl>
                                          <p:spTgt spid="8194"/>
                                        </p:tgtEl>
                                        <p:attrNameLst>
                                          <p:attrName>ppt_y</p:attrName>
                                        </p:attrNameLst>
                                      </p:cBhvr>
                                      <p:to>
                                        <p:strVal val="(#ppt_y+0.4)"/>
                                      </p:to>
                                    </p:set>
                                    <p:anim from="(#ppt_y+0.4)" to="(#ppt_y)" calcmode="lin" valueType="num">
                                      <p:cBhvr>
                                        <p:cTn id="18" dur="1230" accel="100000" fill="hold">
                                          <p:stCondLst>
                                            <p:cond delay="770"/>
                                          </p:stCondLst>
                                        </p:cTn>
                                        <p:tgtEl>
                                          <p:spTgt spid="81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100" b="1" dirty="0" smtClean="0"/>
              <a:t>Биодиверзитет и туризам</a:t>
            </a:r>
            <a:endParaRPr lang="en-US" sz="4100" b="1" dirty="0"/>
          </a:p>
        </p:txBody>
      </p:sp>
      <p:sp>
        <p:nvSpPr>
          <p:cNvPr id="3" name="TextBox 2"/>
          <p:cNvSpPr txBox="1"/>
          <p:nvPr/>
        </p:nvSpPr>
        <p:spPr>
          <a:xfrm>
            <a:off x="457200" y="1524000"/>
            <a:ext cx="8153400" cy="923330"/>
          </a:xfrm>
          <a:prstGeom prst="rect">
            <a:avLst/>
          </a:prstGeom>
          <a:noFill/>
        </p:spPr>
        <p:txBody>
          <a:bodyPr wrap="square" rtlCol="0">
            <a:spAutoFit/>
          </a:bodyPr>
          <a:lstStyle/>
          <a:p>
            <a:r>
              <a:rPr lang="sr-Cyrl-RS" dirty="0" smtClean="0"/>
              <a:t>Најпознатије светске националне паркове, годишње посети више милиона туриста. Профит који државе остварују у области еколошког туризма је огроман.</a:t>
            </a:r>
            <a:endParaRPr lang="en-US" dirty="0"/>
          </a:p>
        </p:txBody>
      </p:sp>
      <p:pic>
        <p:nvPicPr>
          <p:cNvPr id="6146" name="Picture 2" descr="C:\Users\Babke\Desktop\CUNE\Biodiverzitet\Jeloustonska-kaldera-Nacionalni-park-Jelouston.gif"/>
          <p:cNvPicPr>
            <a:picLocks noChangeAspect="1" noChangeArrowheads="1"/>
          </p:cNvPicPr>
          <p:nvPr/>
        </p:nvPicPr>
        <p:blipFill>
          <a:blip r:embed="rId2" cstate="print"/>
          <a:srcRect/>
          <a:stretch>
            <a:fillRect/>
          </a:stretch>
        </p:blipFill>
        <p:spPr bwMode="auto">
          <a:xfrm>
            <a:off x="3048000" y="2667000"/>
            <a:ext cx="5894388" cy="3931556"/>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fmla="#ppt_w*sin(2.5*pi*$)">
                                          <p:val>
                                            <p:fltVal val="0"/>
                                          </p:val>
                                        </p:tav>
                                        <p:tav tm="100000">
                                          <p:val>
                                            <p:fltVal val="1"/>
                                          </p:val>
                                        </p:tav>
                                      </p:tavLst>
                                    </p:anim>
                                    <p:anim calcmode="lin" valueType="num">
                                      <p:cBhvr>
                                        <p:cTn id="13"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2000"/>
                                        <p:tgtEl>
                                          <p:spTgt spid="6146"/>
                                        </p:tgtEl>
                                      </p:cBhvr>
                                    </p:animEffect>
                                    <p:anim calcmode="lin" valueType="num">
                                      <p:cBhvr>
                                        <p:cTn id="19" dur="2000" fill="hold"/>
                                        <p:tgtEl>
                                          <p:spTgt spid="6146"/>
                                        </p:tgtEl>
                                        <p:attrNameLst>
                                          <p:attrName>style.rotation</p:attrName>
                                        </p:attrNameLst>
                                      </p:cBhvr>
                                      <p:tavLst>
                                        <p:tav tm="0">
                                          <p:val>
                                            <p:fltVal val="720"/>
                                          </p:val>
                                        </p:tav>
                                        <p:tav tm="100000">
                                          <p:val>
                                            <p:fltVal val="0"/>
                                          </p:val>
                                        </p:tav>
                                      </p:tavLst>
                                    </p:anim>
                                    <p:anim calcmode="lin" valueType="num">
                                      <p:cBhvr>
                                        <p:cTn id="20" dur="2000" fill="hold"/>
                                        <p:tgtEl>
                                          <p:spTgt spid="6146"/>
                                        </p:tgtEl>
                                        <p:attrNameLst>
                                          <p:attrName>ppt_h</p:attrName>
                                        </p:attrNameLst>
                                      </p:cBhvr>
                                      <p:tavLst>
                                        <p:tav tm="0">
                                          <p:val>
                                            <p:fltVal val="0"/>
                                          </p:val>
                                        </p:tav>
                                        <p:tav tm="100000">
                                          <p:val>
                                            <p:strVal val="#ppt_h"/>
                                          </p:val>
                                        </p:tav>
                                      </p:tavLst>
                                    </p:anim>
                                    <p:anim calcmode="lin" valueType="num">
                                      <p:cBhvr>
                                        <p:cTn id="21" dur="2000" fill="hold"/>
                                        <p:tgtEl>
                                          <p:spTgt spid="61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t>Балканско полуострво</a:t>
            </a:r>
            <a:endParaRPr lang="en-US" b="1" dirty="0"/>
          </a:p>
        </p:txBody>
      </p:sp>
      <p:sp>
        <p:nvSpPr>
          <p:cNvPr id="3" name="TextBox 2"/>
          <p:cNvSpPr txBox="1"/>
          <p:nvPr/>
        </p:nvSpPr>
        <p:spPr>
          <a:xfrm>
            <a:off x="457200" y="1676400"/>
            <a:ext cx="8458200" cy="1477328"/>
          </a:xfrm>
          <a:prstGeom prst="rect">
            <a:avLst/>
          </a:prstGeom>
          <a:noFill/>
        </p:spPr>
        <p:txBody>
          <a:bodyPr wrap="square" rtlCol="0">
            <a:spAutoFit/>
          </a:bodyPr>
          <a:lstStyle/>
          <a:p>
            <a:r>
              <a:rPr lang="sr-Cyrl-RS" dirty="0" smtClean="0"/>
              <a:t>Балканско полуострво представља флористички и фаунистички најразноврснији део Европе. Планински масиви проклетија, Шар-планине и Дурмитора показују највеће богатство и разноврсност. По богатству живог света издвајају се још: кањони и клисуре, преостале степе и пешчаре Војводине, као и њена мочварна, барска и ритска подручја.</a:t>
            </a:r>
          </a:p>
        </p:txBody>
      </p:sp>
      <p:pic>
        <p:nvPicPr>
          <p:cNvPr id="7170" name="Picture 2" descr="C:\Users\Babke\Desktop\CUNE\Biodiverzitet\balkan.jpg"/>
          <p:cNvPicPr>
            <a:picLocks noChangeAspect="1" noChangeArrowheads="1"/>
          </p:cNvPicPr>
          <p:nvPr/>
        </p:nvPicPr>
        <p:blipFill>
          <a:blip r:embed="rId2" cstate="print"/>
          <a:srcRect/>
          <a:stretch>
            <a:fillRect/>
          </a:stretch>
        </p:blipFill>
        <p:spPr bwMode="auto">
          <a:xfrm>
            <a:off x="4343400" y="3351362"/>
            <a:ext cx="4572000" cy="3278038"/>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80">
                                          <p:stCondLst>
                                            <p:cond delay="0"/>
                                          </p:stCondLst>
                                        </p:cTn>
                                        <p:tgtEl>
                                          <p:spTgt spid="7170"/>
                                        </p:tgtEl>
                                      </p:cBhvr>
                                    </p:animEffect>
                                    <p:anim calcmode="lin" valueType="num">
                                      <p:cBhvr>
                                        <p:cTn id="1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0"/>
                                        </p:tgtEl>
                                      </p:cBhvr>
                                      <p:to x="100000" y="60000"/>
                                    </p:animScale>
                                    <p:animScale>
                                      <p:cBhvr>
                                        <p:cTn id="24" dur="166" decel="50000">
                                          <p:stCondLst>
                                            <p:cond delay="676"/>
                                          </p:stCondLst>
                                        </p:cTn>
                                        <p:tgtEl>
                                          <p:spTgt spid="7170"/>
                                        </p:tgtEl>
                                      </p:cBhvr>
                                      <p:to x="100000" y="100000"/>
                                    </p:animScale>
                                    <p:animScale>
                                      <p:cBhvr>
                                        <p:cTn id="25" dur="26">
                                          <p:stCondLst>
                                            <p:cond delay="1312"/>
                                          </p:stCondLst>
                                        </p:cTn>
                                        <p:tgtEl>
                                          <p:spTgt spid="7170"/>
                                        </p:tgtEl>
                                      </p:cBhvr>
                                      <p:to x="100000" y="80000"/>
                                    </p:animScale>
                                    <p:animScale>
                                      <p:cBhvr>
                                        <p:cTn id="26" dur="166" decel="50000">
                                          <p:stCondLst>
                                            <p:cond delay="1338"/>
                                          </p:stCondLst>
                                        </p:cTn>
                                        <p:tgtEl>
                                          <p:spTgt spid="7170"/>
                                        </p:tgtEl>
                                      </p:cBhvr>
                                      <p:to x="100000" y="100000"/>
                                    </p:animScale>
                                    <p:animScale>
                                      <p:cBhvr>
                                        <p:cTn id="27" dur="26">
                                          <p:stCondLst>
                                            <p:cond delay="1642"/>
                                          </p:stCondLst>
                                        </p:cTn>
                                        <p:tgtEl>
                                          <p:spTgt spid="7170"/>
                                        </p:tgtEl>
                                      </p:cBhvr>
                                      <p:to x="100000" y="90000"/>
                                    </p:animScale>
                                    <p:animScale>
                                      <p:cBhvr>
                                        <p:cTn id="28" dur="166" decel="50000">
                                          <p:stCondLst>
                                            <p:cond delay="1668"/>
                                          </p:stCondLst>
                                        </p:cTn>
                                        <p:tgtEl>
                                          <p:spTgt spid="7170"/>
                                        </p:tgtEl>
                                      </p:cBhvr>
                                      <p:to x="100000" y="100000"/>
                                    </p:animScale>
                                    <p:animScale>
                                      <p:cBhvr>
                                        <p:cTn id="29" dur="26">
                                          <p:stCondLst>
                                            <p:cond delay="1808"/>
                                          </p:stCondLst>
                                        </p:cTn>
                                        <p:tgtEl>
                                          <p:spTgt spid="7170"/>
                                        </p:tgtEl>
                                      </p:cBhvr>
                                      <p:to x="100000" y="95000"/>
                                    </p:animScale>
                                    <p:animScale>
                                      <p:cBhvr>
                                        <p:cTn id="3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1143000"/>
          </a:xfrm>
        </p:spPr>
        <p:txBody>
          <a:bodyPr>
            <a:normAutofit/>
          </a:bodyPr>
          <a:lstStyle/>
          <a:p>
            <a:pPr algn="ctr"/>
            <a:endParaRPr lang="en-US" dirty="0"/>
          </a:p>
        </p:txBody>
      </p:sp>
      <p:sp>
        <p:nvSpPr>
          <p:cNvPr id="4" name="TextBox 3"/>
          <p:cNvSpPr txBox="1"/>
          <p:nvPr/>
        </p:nvSpPr>
        <p:spPr>
          <a:xfrm>
            <a:off x="2133600" y="5562600"/>
            <a:ext cx="6858000" cy="1384995"/>
          </a:xfrm>
          <a:prstGeom prst="rect">
            <a:avLst/>
          </a:prstGeom>
          <a:noFill/>
        </p:spPr>
        <p:txBody>
          <a:bodyPr wrap="square" rtlCol="0">
            <a:spAutoFit/>
          </a:bodyPr>
          <a:lstStyle/>
          <a:p>
            <a:pPr algn="r"/>
            <a:r>
              <a:rPr lang="sr-Cyrl-RS" sz="2100" dirty="0" smtClean="0"/>
              <a:t>Урош Бабић </a:t>
            </a:r>
            <a:r>
              <a:rPr lang="en-US" sz="2100" dirty="0" smtClean="0"/>
              <a:t>VIII-1</a:t>
            </a:r>
            <a:r>
              <a:rPr lang="sr-Cyrl-RS" sz="2100" dirty="0" smtClean="0"/>
              <a:t>   </a:t>
            </a:r>
            <a:endParaRPr lang="sr-Cyrl-RS" sz="2100" dirty="0"/>
          </a:p>
          <a:p>
            <a:pPr algn="r"/>
            <a:r>
              <a:rPr lang="sr-Cyrl-RS" sz="2100" dirty="0" smtClean="0"/>
              <a:t>Душан Бондокић </a:t>
            </a:r>
            <a:r>
              <a:rPr lang="en-US" sz="2100" dirty="0" smtClean="0"/>
              <a:t>VIII-1</a:t>
            </a:r>
            <a:endParaRPr lang="sr-Cyrl-RS" sz="2100" dirty="0" smtClean="0"/>
          </a:p>
          <a:p>
            <a:pPr algn="r"/>
            <a:endParaRPr lang="sr-Latn-RS" sz="2100" dirty="0" smtClean="0"/>
          </a:p>
          <a:p>
            <a:pPr algn="r"/>
            <a:r>
              <a:rPr lang="sr-Cyrl-RS" sz="2100" dirty="0" smtClean="0"/>
              <a:t>Предметни наставник Сузана Симић - Добрић </a:t>
            </a:r>
            <a:endParaRPr lang="sr-Cyrl-RS" sz="2100" dirty="0"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TotalTime>
  <Words>302</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Биодиверзитет</vt:lpstr>
      <vt:lpstr> Диверзитет гена</vt:lpstr>
      <vt:lpstr>Диверзитет врста</vt:lpstr>
      <vt:lpstr>Диверзитет екосистема</vt:lpstr>
      <vt:lpstr>Биодиверзитет и пољопривреда</vt:lpstr>
      <vt:lpstr>Биодиверзитет и медицина</vt:lpstr>
      <vt:lpstr>Биодиверзитет и туризам</vt:lpstr>
      <vt:lpstr>Балканско полуострво</vt:lpstr>
      <vt:lpstr>Slide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Биодиверзитет</dc:title>
  <dc:creator>Babke</dc:creator>
  <cp:lastModifiedBy>kkk</cp:lastModifiedBy>
  <cp:revision>12</cp:revision>
  <dcterms:created xsi:type="dcterms:W3CDTF">2014-11-20T15:46:38Z</dcterms:created>
  <dcterms:modified xsi:type="dcterms:W3CDTF">2015-09-29T14:30:05Z</dcterms:modified>
</cp:coreProperties>
</file>