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499D"/>
    <a:srgbClr val="F8F204"/>
    <a:srgbClr val="F9FF07"/>
    <a:srgbClr val="EDE818"/>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r-Latn-CS" smtClean="0"/>
              <a:t>Kliknite i uredite naslov mastera</a:t>
            </a:r>
            <a:endParaRPr lang="en-GB"/>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smtClean="0"/>
              <a:t>Kliknite i uredite stil podnaslova mastera</a:t>
            </a:r>
            <a:endParaRPr lang="en-GB"/>
          </a:p>
        </p:txBody>
      </p:sp>
      <p:sp>
        <p:nvSpPr>
          <p:cNvPr id="4" name="Čuvar mesta za datum 3"/>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5" name="Čuvar mesta za podnožje 4"/>
          <p:cNvSpPr>
            <a:spLocks noGrp="1"/>
          </p:cNvSpPr>
          <p:nvPr>
            <p:ph type="ftr" sz="quarter" idx="11"/>
          </p:nvPr>
        </p:nvSpPr>
        <p:spPr/>
        <p:txBody>
          <a:bodyPr/>
          <a:lstStyle/>
          <a:p>
            <a:endParaRPr lang="en-GB"/>
          </a:p>
        </p:txBody>
      </p:sp>
      <p:sp>
        <p:nvSpPr>
          <p:cNvPr id="6" name="Čuvar mesta za broj slajda 5"/>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334169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en-GB"/>
          </a:p>
        </p:txBody>
      </p:sp>
      <p:sp>
        <p:nvSpPr>
          <p:cNvPr id="3" name="Čuvar mesta za vertikalni tekst 2"/>
          <p:cNvSpPr>
            <a:spLocks noGrp="1"/>
          </p:cNvSpPr>
          <p:nvPr>
            <p:ph type="body" orient="vert" idx="1"/>
          </p:nvPr>
        </p:nvSpPr>
        <p:spPr/>
        <p:txBody>
          <a:bodyPr vert="eaVert"/>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4" name="Čuvar mesta za datum 3"/>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5" name="Čuvar mesta za podnožje 4"/>
          <p:cNvSpPr>
            <a:spLocks noGrp="1"/>
          </p:cNvSpPr>
          <p:nvPr>
            <p:ph type="ftr" sz="quarter" idx="11"/>
          </p:nvPr>
        </p:nvSpPr>
        <p:spPr/>
        <p:txBody>
          <a:bodyPr/>
          <a:lstStyle/>
          <a:p>
            <a:endParaRPr lang="en-GB"/>
          </a:p>
        </p:txBody>
      </p:sp>
      <p:sp>
        <p:nvSpPr>
          <p:cNvPr id="6" name="Čuvar mesta za broj slajda 5"/>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2922852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274638"/>
            <a:ext cx="2057400" cy="5851525"/>
          </a:xfrm>
        </p:spPr>
        <p:txBody>
          <a:bodyPr vert="eaVert"/>
          <a:lstStyle/>
          <a:p>
            <a:r>
              <a:rPr lang="sr-Latn-CS" smtClean="0"/>
              <a:t>Kliknite i uredite naslov mastera</a:t>
            </a:r>
            <a:endParaRPr lang="en-GB"/>
          </a:p>
        </p:txBody>
      </p:sp>
      <p:sp>
        <p:nvSpPr>
          <p:cNvPr id="3" name="Čuvar mesta za vertikalni tekst 2"/>
          <p:cNvSpPr>
            <a:spLocks noGrp="1"/>
          </p:cNvSpPr>
          <p:nvPr>
            <p:ph type="body" orient="vert" idx="1"/>
          </p:nvPr>
        </p:nvSpPr>
        <p:spPr>
          <a:xfrm>
            <a:off x="457200" y="274638"/>
            <a:ext cx="6019800" cy="5851525"/>
          </a:xfrm>
        </p:spPr>
        <p:txBody>
          <a:bodyPr vert="eaVert"/>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4" name="Čuvar mesta za datum 3"/>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5" name="Čuvar mesta za podnožje 4"/>
          <p:cNvSpPr>
            <a:spLocks noGrp="1"/>
          </p:cNvSpPr>
          <p:nvPr>
            <p:ph type="ftr" sz="quarter" idx="11"/>
          </p:nvPr>
        </p:nvSpPr>
        <p:spPr/>
        <p:txBody>
          <a:bodyPr/>
          <a:lstStyle/>
          <a:p>
            <a:endParaRPr lang="en-GB"/>
          </a:p>
        </p:txBody>
      </p:sp>
      <p:sp>
        <p:nvSpPr>
          <p:cNvPr id="6" name="Čuvar mesta za broj slajda 5"/>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47720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en-GB"/>
          </a:p>
        </p:txBody>
      </p:sp>
      <p:sp>
        <p:nvSpPr>
          <p:cNvPr id="3" name="Čuvar mesta za sadržaj 2"/>
          <p:cNvSpPr>
            <a:spLocks noGrp="1"/>
          </p:cNvSpPr>
          <p:nvPr>
            <p:ph idx="1"/>
          </p:nvPr>
        </p:nvSpPr>
        <p:spPr/>
        <p:txBody>
          <a:body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4" name="Čuvar mesta za datum 3"/>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5" name="Čuvar mesta za podnožje 4"/>
          <p:cNvSpPr>
            <a:spLocks noGrp="1"/>
          </p:cNvSpPr>
          <p:nvPr>
            <p:ph type="ftr" sz="quarter" idx="11"/>
          </p:nvPr>
        </p:nvSpPr>
        <p:spPr/>
        <p:txBody>
          <a:bodyPr/>
          <a:lstStyle/>
          <a:p>
            <a:endParaRPr lang="en-GB"/>
          </a:p>
        </p:txBody>
      </p:sp>
      <p:sp>
        <p:nvSpPr>
          <p:cNvPr id="6" name="Čuvar mesta za broj slajda 5"/>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17999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r-Latn-CS" smtClean="0"/>
              <a:t>Kliknite i uredite naslov mastera</a:t>
            </a:r>
            <a:endParaRPr lang="en-GB"/>
          </a:p>
        </p:txBody>
      </p:sp>
      <p:sp>
        <p:nvSpPr>
          <p:cNvPr id="3" name="Čuvar mesta za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smtClean="0"/>
              <a:t>Kliknite i uredite tekst</a:t>
            </a:r>
          </a:p>
        </p:txBody>
      </p:sp>
      <p:sp>
        <p:nvSpPr>
          <p:cNvPr id="4" name="Čuvar mesta za datum 3"/>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5" name="Čuvar mesta za podnožje 4"/>
          <p:cNvSpPr>
            <a:spLocks noGrp="1"/>
          </p:cNvSpPr>
          <p:nvPr>
            <p:ph type="ftr" sz="quarter" idx="11"/>
          </p:nvPr>
        </p:nvSpPr>
        <p:spPr/>
        <p:txBody>
          <a:bodyPr/>
          <a:lstStyle/>
          <a:p>
            <a:endParaRPr lang="en-GB"/>
          </a:p>
        </p:txBody>
      </p:sp>
      <p:sp>
        <p:nvSpPr>
          <p:cNvPr id="6" name="Čuvar mesta za broj slajda 5"/>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248711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en-GB"/>
          </a:p>
        </p:txBody>
      </p:sp>
      <p:sp>
        <p:nvSpPr>
          <p:cNvPr id="3" name="Čuvar mesta za sadržaj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4" name="Čuvar mesta za sadržaj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5" name="Čuvar mesta za datum 4"/>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6" name="Čuvar mesta za podnožje 5"/>
          <p:cNvSpPr>
            <a:spLocks noGrp="1"/>
          </p:cNvSpPr>
          <p:nvPr>
            <p:ph type="ftr" sz="quarter" idx="11"/>
          </p:nvPr>
        </p:nvSpPr>
        <p:spPr/>
        <p:txBody>
          <a:bodyPr/>
          <a:lstStyle/>
          <a:p>
            <a:endParaRPr lang="en-GB"/>
          </a:p>
        </p:txBody>
      </p:sp>
      <p:sp>
        <p:nvSpPr>
          <p:cNvPr id="7" name="Čuvar mesta za broj slajda 6"/>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126707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r-Latn-CS" smtClean="0"/>
              <a:t>Kliknite i uredite naslov mastera</a:t>
            </a:r>
            <a:endParaRPr lang="en-GB"/>
          </a:p>
        </p:txBody>
      </p:sp>
      <p:sp>
        <p:nvSpPr>
          <p:cNvPr id="3" name="Čuvar mesta za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Kliknite i uredite tekst</a:t>
            </a:r>
          </a:p>
        </p:txBody>
      </p:sp>
      <p:sp>
        <p:nvSpPr>
          <p:cNvPr id="4" name="Čuvar mesta za sadržaj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5" name="Čuvar mesta za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Kliknite i uredite tekst</a:t>
            </a:r>
          </a:p>
        </p:txBody>
      </p:sp>
      <p:sp>
        <p:nvSpPr>
          <p:cNvPr id="6" name="Čuvar mesta za sadržaj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7" name="Čuvar mesta za datum 6"/>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8" name="Čuvar mesta za podnožje 7"/>
          <p:cNvSpPr>
            <a:spLocks noGrp="1"/>
          </p:cNvSpPr>
          <p:nvPr>
            <p:ph type="ftr" sz="quarter" idx="11"/>
          </p:nvPr>
        </p:nvSpPr>
        <p:spPr/>
        <p:txBody>
          <a:bodyPr/>
          <a:lstStyle/>
          <a:p>
            <a:endParaRPr lang="en-GB"/>
          </a:p>
        </p:txBody>
      </p:sp>
      <p:sp>
        <p:nvSpPr>
          <p:cNvPr id="9" name="Čuvar mesta za broj slajda 8"/>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1615141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en-GB"/>
          </a:p>
        </p:txBody>
      </p:sp>
      <p:sp>
        <p:nvSpPr>
          <p:cNvPr id="3" name="Čuvar mesta za datum 2"/>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4" name="Čuvar mesta za podnožje 3"/>
          <p:cNvSpPr>
            <a:spLocks noGrp="1"/>
          </p:cNvSpPr>
          <p:nvPr>
            <p:ph type="ftr" sz="quarter" idx="11"/>
          </p:nvPr>
        </p:nvSpPr>
        <p:spPr/>
        <p:txBody>
          <a:bodyPr/>
          <a:lstStyle/>
          <a:p>
            <a:endParaRPr lang="en-GB"/>
          </a:p>
        </p:txBody>
      </p:sp>
      <p:sp>
        <p:nvSpPr>
          <p:cNvPr id="5" name="Čuvar mesta za broj slajda 4"/>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398762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3" name="Čuvar mesta za podnožje 2"/>
          <p:cNvSpPr>
            <a:spLocks noGrp="1"/>
          </p:cNvSpPr>
          <p:nvPr>
            <p:ph type="ftr" sz="quarter" idx="11"/>
          </p:nvPr>
        </p:nvSpPr>
        <p:spPr/>
        <p:txBody>
          <a:bodyPr/>
          <a:lstStyle/>
          <a:p>
            <a:endParaRPr lang="en-GB"/>
          </a:p>
        </p:txBody>
      </p:sp>
      <p:sp>
        <p:nvSpPr>
          <p:cNvPr id="4" name="Čuvar mesta za broj slajda 3"/>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273970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r-Latn-CS" smtClean="0"/>
              <a:t>Kliknite i uredite naslov mastera</a:t>
            </a:r>
            <a:endParaRPr lang="en-GB"/>
          </a:p>
        </p:txBody>
      </p:sp>
      <p:sp>
        <p:nvSpPr>
          <p:cNvPr id="3" name="Čuvar mesta za sadržaj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4" name="Čuvar mesta za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Kliknite i uredite tekst</a:t>
            </a:r>
          </a:p>
        </p:txBody>
      </p:sp>
      <p:sp>
        <p:nvSpPr>
          <p:cNvPr id="5" name="Čuvar mesta za datum 4"/>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6" name="Čuvar mesta za podnožje 5"/>
          <p:cNvSpPr>
            <a:spLocks noGrp="1"/>
          </p:cNvSpPr>
          <p:nvPr>
            <p:ph type="ftr" sz="quarter" idx="11"/>
          </p:nvPr>
        </p:nvSpPr>
        <p:spPr/>
        <p:txBody>
          <a:bodyPr/>
          <a:lstStyle/>
          <a:p>
            <a:endParaRPr lang="en-GB"/>
          </a:p>
        </p:txBody>
      </p:sp>
      <p:sp>
        <p:nvSpPr>
          <p:cNvPr id="7" name="Čuvar mesta za broj slajda 6"/>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45384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r-Latn-CS" smtClean="0"/>
              <a:t>Kliknite i uredite naslov mastera</a:t>
            </a:r>
            <a:endParaRPr lang="en-GB"/>
          </a:p>
        </p:txBody>
      </p:sp>
      <p:sp>
        <p:nvSpPr>
          <p:cNvPr id="3" name="Čuvar mesta za slik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Čuvar mesta za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Kliknite i uredite tekst</a:t>
            </a:r>
          </a:p>
        </p:txBody>
      </p:sp>
      <p:sp>
        <p:nvSpPr>
          <p:cNvPr id="5" name="Čuvar mesta za datum 4"/>
          <p:cNvSpPr>
            <a:spLocks noGrp="1"/>
          </p:cNvSpPr>
          <p:nvPr>
            <p:ph type="dt" sz="half" idx="10"/>
          </p:nvPr>
        </p:nvSpPr>
        <p:spPr/>
        <p:txBody>
          <a:bodyPr/>
          <a:lstStyle/>
          <a:p>
            <a:fld id="{12295508-D160-451D-911F-F1827F335DD1}" type="datetimeFigureOut">
              <a:rPr lang="en-GB" smtClean="0"/>
              <a:pPr/>
              <a:t>07/10/2015</a:t>
            </a:fld>
            <a:endParaRPr lang="en-GB"/>
          </a:p>
        </p:txBody>
      </p:sp>
      <p:sp>
        <p:nvSpPr>
          <p:cNvPr id="6" name="Čuvar mesta za podnožje 5"/>
          <p:cNvSpPr>
            <a:spLocks noGrp="1"/>
          </p:cNvSpPr>
          <p:nvPr>
            <p:ph type="ftr" sz="quarter" idx="11"/>
          </p:nvPr>
        </p:nvSpPr>
        <p:spPr/>
        <p:txBody>
          <a:bodyPr/>
          <a:lstStyle/>
          <a:p>
            <a:endParaRPr lang="en-GB"/>
          </a:p>
        </p:txBody>
      </p:sp>
      <p:sp>
        <p:nvSpPr>
          <p:cNvPr id="7" name="Čuvar mesta za broj slajda 6"/>
          <p:cNvSpPr>
            <a:spLocks noGrp="1"/>
          </p:cNvSpPr>
          <p:nvPr>
            <p:ph type="sldNum" sz="quarter" idx="12"/>
          </p:nvPr>
        </p:nvSpPr>
        <p:spPr/>
        <p:txBody>
          <a:body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381096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r-Latn-CS" smtClean="0"/>
              <a:t>Kliknite i uredite naslov mastera</a:t>
            </a:r>
            <a:endParaRPr lang="en-GB"/>
          </a:p>
        </p:txBody>
      </p:sp>
      <p:sp>
        <p:nvSpPr>
          <p:cNvPr id="3" name="Čuvar mesta za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en-GB"/>
          </a:p>
        </p:txBody>
      </p:sp>
      <p:sp>
        <p:nvSpPr>
          <p:cNvPr id="4" name="Čuvar mesta za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95508-D160-451D-911F-F1827F335DD1}" type="datetimeFigureOut">
              <a:rPr lang="en-GB" smtClean="0"/>
              <a:pPr/>
              <a:t>07/10/2015</a:t>
            </a:fld>
            <a:endParaRPr lang="en-GB"/>
          </a:p>
        </p:txBody>
      </p:sp>
      <p:sp>
        <p:nvSpPr>
          <p:cNvPr id="5" name="Čuvar mesta za podnožj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Čuvar mesta za broj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412BA-BDE3-44F7-9BD9-465D7B60228B}" type="slidenum">
              <a:rPr lang="en-GB" smtClean="0"/>
              <a:pPr/>
              <a:t>‹#›</a:t>
            </a:fld>
            <a:endParaRPr lang="en-GB"/>
          </a:p>
        </p:txBody>
      </p:sp>
    </p:spTree>
    <p:extLst>
      <p:ext uri="{BB962C8B-B14F-4D97-AF65-F5344CB8AC3E}">
        <p14:creationId xmlns="" xmlns:p14="http://schemas.microsoft.com/office/powerpoint/2010/main" val="4352457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30.jpeg"/><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0.jpeg"/><Relationship Id="rId7" Type="http://schemas.openxmlformats.org/officeDocument/2006/relationships/image" Target="../media/image22.jpeg"/><Relationship Id="rId2" Type="http://schemas.openxmlformats.org/officeDocument/2006/relationships/image" Target="../media/image2.jpeg"/><Relationship Id="rId1" Type="http://schemas.openxmlformats.org/officeDocument/2006/relationships/slideLayout" Target="../slideLayouts/slideLayout8.xml"/><Relationship Id="rId6" Type="http://schemas.microsoft.com/office/2007/relationships/hdphoto" Target="../media/hdphoto2.wdp"/><Relationship Id="rId5" Type="http://schemas.openxmlformats.org/officeDocument/2006/relationships/image" Target="../media/image21.jpe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Slika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2400" y="0"/>
            <a:ext cx="7239000" cy="6858000"/>
          </a:xfrm>
          <a:prstGeom prst="rect">
            <a:avLst/>
          </a:prstGeom>
        </p:spPr>
      </p:pic>
      <p:sp>
        <p:nvSpPr>
          <p:cNvPr id="2" name="Naslov 1"/>
          <p:cNvSpPr>
            <a:spLocks noGrp="1"/>
          </p:cNvSpPr>
          <p:nvPr>
            <p:ph type="ctrTitle"/>
          </p:nvPr>
        </p:nvSpPr>
        <p:spPr>
          <a:xfrm>
            <a:off x="4876800" y="2209800"/>
            <a:ext cx="4572000" cy="1470025"/>
          </a:xfrm>
        </p:spPr>
        <p:txBody>
          <a:bodyPr/>
          <a:lstStyle/>
          <a:p>
            <a:r>
              <a:rPr lang="sr-Latn-RS" dirty="0" smtClean="0">
                <a:solidFill>
                  <a:srgbClr val="7D499D"/>
                </a:solidFill>
                <a:latin typeface="Aharoni" panose="02010803020104030203" pitchFamily="2" charset="-79"/>
                <a:cs typeface="Aharoni" panose="02010803020104030203" pitchFamily="2" charset="-79"/>
              </a:rPr>
              <a:t>INSEKTARIJUM</a:t>
            </a:r>
            <a:endParaRPr lang="en-GB" dirty="0">
              <a:solidFill>
                <a:srgbClr val="7D499D"/>
              </a:solidFill>
              <a:latin typeface="Aharoni" panose="02010803020104030203" pitchFamily="2" charset="-79"/>
              <a:cs typeface="Aharoni" panose="02010803020104030203" pitchFamily="2" charset="-79"/>
            </a:endParaRPr>
          </a:p>
        </p:txBody>
      </p:sp>
      <p:sp>
        <p:nvSpPr>
          <p:cNvPr id="3" name="Podnaslov 2"/>
          <p:cNvSpPr>
            <a:spLocks noGrp="1"/>
          </p:cNvSpPr>
          <p:nvPr>
            <p:ph type="subTitle" idx="1"/>
          </p:nvPr>
        </p:nvSpPr>
        <p:spPr>
          <a:xfrm>
            <a:off x="5105400" y="3886200"/>
            <a:ext cx="4038600" cy="1752600"/>
          </a:xfrm>
        </p:spPr>
        <p:txBody>
          <a:bodyPr>
            <a:normAutofit fontScale="85000" lnSpcReduction="20000"/>
          </a:bodyPr>
          <a:lstStyle/>
          <a:p>
            <a:r>
              <a:rPr lang="sr-Latn-RS" b="1" dirty="0" smtClean="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rPr>
              <a:t>Digitalna kolekcija </a:t>
            </a:r>
            <a:r>
              <a:rPr lang="sr-Latn-RS" b="1" dirty="0" smtClean="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rPr>
              <a:t>insekata</a:t>
            </a:r>
          </a:p>
          <a:p>
            <a:endParaRPr lang="sr-Latn-RS" dirty="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r"/>
            <a:endParaRPr lang="sr-Latn-RS" sz="1200" dirty="0" smtClean="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r"/>
            <a:endParaRPr lang="sr-Latn-RS" sz="1200" dirty="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r"/>
            <a:r>
              <a:rPr lang="sr-Latn-RS" sz="1600" b="1" dirty="0" smtClean="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rPr>
              <a:t>Sofija Nestorović VII-4</a:t>
            </a:r>
            <a:endParaRPr lang="en-GB" sz="1600" b="1" dirty="0">
              <a:solidFill>
                <a:srgbClr val="7D499D"/>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 xmlns:p14="http://schemas.microsoft.com/office/powerpoint/2010/main" val="3607339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lika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854" y="-1"/>
            <a:ext cx="9130146" cy="6911163"/>
          </a:xfrm>
          <a:prstGeom prst="rect">
            <a:avLst/>
          </a:prstGeom>
        </p:spPr>
      </p:pic>
      <p:sp>
        <p:nvSpPr>
          <p:cNvPr id="2" name="Naslov 1"/>
          <p:cNvSpPr>
            <a:spLocks noGrp="1"/>
          </p:cNvSpPr>
          <p:nvPr>
            <p:ph type="title"/>
          </p:nvPr>
        </p:nvSpPr>
        <p:spPr>
          <a:xfrm>
            <a:off x="457200" y="457200"/>
            <a:ext cx="3008313" cy="749300"/>
          </a:xfrm>
        </p:spPr>
        <p:txBody>
          <a:bodyPr/>
          <a:lstStyle/>
          <a:p>
            <a:pPr algn="ctr"/>
            <a:r>
              <a:rPr lang="sr-Latn-RS" sz="3600" dirty="0" smtClean="0">
                <a:latin typeface="Aharoni" panose="02010803020104030203" pitchFamily="2" charset="-79"/>
                <a:cs typeface="Aharoni" panose="02010803020104030203" pitchFamily="2" charset="-79"/>
              </a:rPr>
              <a:t>DVOKRILCI</a:t>
            </a:r>
            <a:endParaRPr lang="en-GB" sz="3600" dirty="0">
              <a:latin typeface="Aharoni" panose="02010803020104030203" pitchFamily="2" charset="-79"/>
              <a:cs typeface="Aharoni" panose="02010803020104030203" pitchFamily="2" charset="-79"/>
            </a:endParaRPr>
          </a:p>
        </p:txBody>
      </p:sp>
      <p:sp>
        <p:nvSpPr>
          <p:cNvPr id="3" name="Čuvar mesta za sadržaj 2"/>
          <p:cNvSpPr>
            <a:spLocks noGrp="1"/>
          </p:cNvSpPr>
          <p:nvPr>
            <p:ph idx="1"/>
          </p:nvPr>
        </p:nvSpPr>
        <p:spPr>
          <a:xfrm>
            <a:off x="4419600" y="273051"/>
            <a:ext cx="4267200" cy="1022349"/>
          </a:xfrm>
          <a:solidFill>
            <a:schemeClr val="bg1"/>
          </a:solidFill>
          <a:ln w="38100">
            <a:solidFill>
              <a:schemeClr val="bg1">
                <a:lumMod val="50000"/>
              </a:schemeClr>
            </a:solidFill>
            <a:prstDash val="dashDot"/>
          </a:ln>
        </p:spPr>
        <p:txBody>
          <a:bodyPr>
            <a:normAutofit/>
          </a:bodyPr>
          <a:lstStyle/>
          <a:p>
            <a:r>
              <a:rPr lang="sr-Latn-RS" sz="1400" dirty="0" smtClean="0"/>
              <a:t>Obadi se pojavljuju tokom leta. Ženke se hrane krvlju domaćih i divljih životinja, a napadaju i ljude. Mužjaci se hrane biljnim sokovima. Dobri su letači. Poznata vrsta je </a:t>
            </a:r>
            <a:r>
              <a:rPr lang="sr-Latn-RS" sz="1400" b="1" dirty="0" smtClean="0"/>
              <a:t>goveđi obad</a:t>
            </a:r>
            <a:r>
              <a:rPr lang="sr-Latn-RS" sz="1400" dirty="0" smtClean="0"/>
              <a:t>.</a:t>
            </a:r>
          </a:p>
        </p:txBody>
      </p:sp>
      <p:sp>
        <p:nvSpPr>
          <p:cNvPr id="4" name="Čuvar mesta za tekst 3"/>
          <p:cNvSpPr>
            <a:spLocks noGrp="1"/>
          </p:cNvSpPr>
          <p:nvPr>
            <p:ph type="body" sz="half" idx="2"/>
          </p:nvPr>
        </p:nvSpPr>
        <p:spPr>
          <a:xfrm>
            <a:off x="457200" y="1447800"/>
            <a:ext cx="3505200" cy="4691063"/>
          </a:xfrm>
          <a:solidFill>
            <a:schemeClr val="bg1"/>
          </a:solidFill>
          <a:ln w="38100">
            <a:solidFill>
              <a:schemeClr val="bg1">
                <a:lumMod val="50000"/>
              </a:schemeClr>
            </a:solidFill>
            <a:prstDash val="dashDot"/>
          </a:ln>
        </p:spPr>
        <p:txBody>
          <a:bodyPr>
            <a:normAutofit lnSpcReduction="10000"/>
          </a:bodyPr>
          <a:lstStyle/>
          <a:p>
            <a:r>
              <a:rPr lang="sr-Latn-RS" dirty="0" smtClean="0"/>
              <a:t>Imaju samo jedan par krila. Tu spadaju: </a:t>
            </a:r>
            <a:r>
              <a:rPr lang="sr-Latn-RS" b="1" dirty="0" smtClean="0"/>
              <a:t>muve</a:t>
            </a:r>
            <a:r>
              <a:rPr lang="sr-Latn-RS" dirty="0" smtClean="0"/>
              <a:t>, </a:t>
            </a:r>
            <a:r>
              <a:rPr lang="sr-Latn-RS" b="1" dirty="0" smtClean="0"/>
              <a:t>komarci</a:t>
            </a:r>
            <a:r>
              <a:rPr lang="sr-Latn-RS" dirty="0" smtClean="0"/>
              <a:t>, i </a:t>
            </a:r>
            <a:r>
              <a:rPr lang="sr-Latn-RS" b="1" dirty="0" smtClean="0"/>
              <a:t>obadi</a:t>
            </a:r>
            <a:r>
              <a:rPr lang="sr-Latn-RS" dirty="0" smtClean="0"/>
              <a:t>. </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b="1" dirty="0" smtClean="0"/>
              <a:t>Muve</a:t>
            </a:r>
            <a:r>
              <a:rPr lang="sr-Latn-RS" dirty="0" smtClean="0"/>
              <a:t> se obično hrane trulim biljkama i voćkama. Kućna muva često siše tečnost sa đubreta ili se hrani trulim mesom. Dobri su letači, lako se kreću po zidu ili staklu jer na nogama imaju jastučiće kojima se pripijaju za tlo. Polažu jaja tamo </a:t>
            </a:r>
            <a:r>
              <a:rPr lang="sr-Latn-RS" dirty="0"/>
              <a:t>g</a:t>
            </a:r>
            <a:r>
              <a:rPr lang="sr-Latn-RS" dirty="0" smtClean="0"/>
              <a:t>de ima dosta </a:t>
            </a:r>
            <a:r>
              <a:rPr lang="sr-Latn-RS" dirty="0"/>
              <a:t>đ</a:t>
            </a:r>
            <a:r>
              <a:rPr lang="sr-Latn-RS" dirty="0" smtClean="0"/>
              <a:t>ubreta. Posle nekoliko dana iz jaja se razvijaju larve koje nemaju ni noge ni krila. Mnoge vrste muva su prenosioci opasnih uzročnika bolesti, jer žive u đubretu, a sleću na hranu.</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b="1" dirty="0" smtClean="0"/>
              <a:t>Komarci</a:t>
            </a:r>
            <a:r>
              <a:rPr lang="sr-Latn-RS" dirty="0" smtClean="0"/>
              <a:t> su najviše rasprostranjeni oko vode, jer se njihove larve razvijaju u vodi. Ženke komarca se hrane krvlju čoveka i drugih sisara, a mužjaci se hrane biljnim sokovima. Nakon uboda ženka luči materiju koja sprečava zgrušavanje krvi.</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endParaRPr lang="sr-Latn-RS" dirty="0" smtClean="0"/>
          </a:p>
        </p:txBody>
      </p:sp>
      <p:pic>
        <p:nvPicPr>
          <p:cNvPr id="5" name="Slika 4"/>
          <p:cNvPicPr>
            <a:picLocks noChangeAspect="1"/>
          </p:cNvPicPr>
          <p:nvPr/>
        </p:nvPicPr>
        <p:blipFill rotWithShape="1">
          <a:blip r:embed="rId3" cstate="print">
            <a:extLst>
              <a:ext uri="{28A0092B-C50C-407E-A947-70E740481C1C}">
                <a14:useLocalDpi xmlns="" xmlns:a14="http://schemas.microsoft.com/office/drawing/2010/main" val="0"/>
              </a:ext>
            </a:extLst>
          </a:blip>
          <a:srcRect t="10813" r="3429" b="13217"/>
          <a:stretch/>
        </p:blipFill>
        <p:spPr>
          <a:xfrm>
            <a:off x="4464627" y="1600200"/>
            <a:ext cx="4194464" cy="2171701"/>
          </a:xfrm>
          <a:prstGeom prst="rect">
            <a:avLst/>
          </a:prstGeom>
        </p:spPr>
      </p:pic>
      <p:pic>
        <p:nvPicPr>
          <p:cNvPr id="6" name="Slika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191000" y="3914775"/>
            <a:ext cx="2266950" cy="2019300"/>
          </a:xfrm>
          <a:prstGeom prst="rect">
            <a:avLst/>
          </a:prstGeom>
        </p:spPr>
      </p:pic>
      <p:pic>
        <p:nvPicPr>
          <p:cNvPr id="7" name="Slika 6"/>
          <p:cNvPicPr>
            <a:picLocks noChangeAspect="1"/>
          </p:cNvPicPr>
          <p:nvPr/>
        </p:nvPicPr>
        <p:blipFill rotWithShape="1">
          <a:blip r:embed="rId5" cstate="print">
            <a:extLst>
              <a:ext uri="{28A0092B-C50C-407E-A947-70E740481C1C}">
                <a14:useLocalDpi xmlns="" xmlns:a14="http://schemas.microsoft.com/office/drawing/2010/main" val="0"/>
              </a:ext>
            </a:extLst>
          </a:blip>
          <a:srcRect l="5303" r="10606"/>
          <a:stretch/>
        </p:blipFill>
        <p:spPr>
          <a:xfrm>
            <a:off x="6769386" y="4419600"/>
            <a:ext cx="2100987" cy="1394980"/>
          </a:xfrm>
          <a:prstGeom prst="rect">
            <a:avLst/>
          </a:prstGeom>
        </p:spPr>
      </p:pic>
    </p:spTree>
    <p:extLst>
      <p:ext uri="{BB962C8B-B14F-4D97-AF65-F5344CB8AC3E}">
        <p14:creationId xmlns="" xmlns:p14="http://schemas.microsoft.com/office/powerpoint/2010/main" val="2820348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464" y="-1"/>
            <a:ext cx="9140536" cy="6880705"/>
          </a:xfrm>
          <a:prstGeom prst="rect">
            <a:avLst/>
          </a:prstGeom>
        </p:spPr>
      </p:pic>
      <p:sp>
        <p:nvSpPr>
          <p:cNvPr id="2" name="Naslov 1"/>
          <p:cNvSpPr>
            <a:spLocks noGrp="1"/>
          </p:cNvSpPr>
          <p:nvPr>
            <p:ph type="title"/>
          </p:nvPr>
        </p:nvSpPr>
        <p:spPr>
          <a:xfrm>
            <a:off x="457200" y="304800"/>
            <a:ext cx="3008313" cy="990600"/>
          </a:xfrm>
        </p:spPr>
        <p:txBody>
          <a:bodyPr>
            <a:noAutofit/>
          </a:bodyPr>
          <a:lstStyle/>
          <a:p>
            <a:pPr algn="ctr"/>
            <a:r>
              <a:rPr lang="sr-Latn-RS" sz="3200" dirty="0" smtClean="0">
                <a:latin typeface="Aharoni" panose="02010803020104030203" pitchFamily="2" charset="-79"/>
                <a:cs typeface="Aharoni" panose="02010803020104030203" pitchFamily="2" charset="-79"/>
              </a:rPr>
              <a:t>VILINI KONJICI</a:t>
            </a:r>
            <a:endParaRPr lang="en-GB" sz="3200" dirty="0">
              <a:latin typeface="Aharoni" panose="02010803020104030203" pitchFamily="2" charset="-79"/>
              <a:cs typeface="Aharoni" panose="02010803020104030203" pitchFamily="2" charset="-79"/>
            </a:endParaRPr>
          </a:p>
        </p:txBody>
      </p:sp>
      <p:pic>
        <p:nvPicPr>
          <p:cNvPr id="5" name="Čuvar mesta za sadržaj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114800" y="457200"/>
            <a:ext cx="4419600" cy="2726987"/>
          </a:xfrm>
        </p:spPr>
      </p:pic>
      <p:sp>
        <p:nvSpPr>
          <p:cNvPr id="4" name="Čuvar mesta za tekst 3"/>
          <p:cNvSpPr>
            <a:spLocks noGrp="1"/>
          </p:cNvSpPr>
          <p:nvPr>
            <p:ph type="body" sz="half" idx="2"/>
          </p:nvPr>
        </p:nvSpPr>
        <p:spPr>
          <a:ln w="38100">
            <a:prstDash val="dashDot"/>
          </a:ln>
        </p:spPr>
        <p:style>
          <a:lnRef idx="2">
            <a:schemeClr val="accent5"/>
          </a:lnRef>
          <a:fillRef idx="1">
            <a:schemeClr val="lt1"/>
          </a:fillRef>
          <a:effectRef idx="0">
            <a:schemeClr val="accent5"/>
          </a:effectRef>
          <a:fontRef idx="minor">
            <a:schemeClr val="dk1"/>
          </a:fontRef>
        </p:style>
        <p:txBody>
          <a:bodyPr>
            <a:noAutofit/>
          </a:bodyPr>
          <a:lstStyle/>
          <a:p>
            <a:r>
              <a:rPr lang="sr-Latn-RS" sz="2100" dirty="0" smtClean="0"/>
              <a:t>Vilini konjici žive blizu bare. Telo im je vitko, plavo ili zeleno sa četiri velika providna krila. Često se pare u vazduhu, a mužjak može ostati pričvršćen za ženku sve dok ona ne snese jaja. Polažu jaja u vodi ili na stabljikama vodenih biljaka. Poznate su grabljivice koje često hvataju druge insekte ili punoglavce.</a:t>
            </a:r>
            <a:endParaRPr lang="en-GB" sz="2100" dirty="0"/>
          </a:p>
        </p:txBody>
      </p:sp>
      <p:pic>
        <p:nvPicPr>
          <p:cNvPr id="6" name="Slika 5"/>
          <p:cNvPicPr>
            <a:picLocks noChangeAspect="1"/>
          </p:cNvPicPr>
          <p:nvPr/>
        </p:nvPicPr>
        <p:blipFill rotWithShape="1">
          <a:blip r:embed="rId4" cstate="print">
            <a:extLst>
              <a:ext uri="{28A0092B-C50C-407E-A947-70E740481C1C}">
                <a14:useLocalDpi xmlns="" xmlns:a14="http://schemas.microsoft.com/office/drawing/2010/main" val="0"/>
              </a:ext>
            </a:extLst>
          </a:blip>
          <a:srcRect r="23890"/>
          <a:stretch/>
        </p:blipFill>
        <p:spPr>
          <a:xfrm>
            <a:off x="6158345" y="3657600"/>
            <a:ext cx="2667000" cy="2402274"/>
          </a:xfrm>
          <a:prstGeom prst="rect">
            <a:avLst/>
          </a:prstGeom>
        </p:spPr>
      </p:pic>
      <p:pic>
        <p:nvPicPr>
          <p:cNvPr id="7" name="Slika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3903518" y="3679126"/>
            <a:ext cx="1905000" cy="2359221"/>
          </a:xfrm>
          <a:prstGeom prst="rect">
            <a:avLst/>
          </a:prstGeom>
        </p:spPr>
      </p:pic>
    </p:spTree>
    <p:extLst>
      <p:ext uri="{BB962C8B-B14F-4D97-AF65-F5344CB8AC3E}">
        <p14:creationId xmlns="" xmlns:p14="http://schemas.microsoft.com/office/powerpoint/2010/main" val="272182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ika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83474"/>
          </a:xfrm>
          <a:prstGeom prst="rect">
            <a:avLst/>
          </a:prstGeom>
        </p:spPr>
      </p:pic>
      <p:sp>
        <p:nvSpPr>
          <p:cNvPr id="2" name="Naslov 1"/>
          <p:cNvSpPr>
            <a:spLocks noGrp="1"/>
          </p:cNvSpPr>
          <p:nvPr>
            <p:ph type="title"/>
          </p:nvPr>
        </p:nvSpPr>
        <p:spPr>
          <a:xfrm>
            <a:off x="457200" y="533400"/>
            <a:ext cx="3008313" cy="673100"/>
          </a:xfrm>
        </p:spPr>
        <p:txBody>
          <a:bodyPr>
            <a:normAutofit/>
          </a:bodyPr>
          <a:lstStyle/>
          <a:p>
            <a:pPr algn="ctr"/>
            <a:r>
              <a:rPr lang="sr-Latn-RS" sz="3600" dirty="0" smtClean="0">
                <a:latin typeface="Aharoni" panose="02010803020104030203" pitchFamily="2" charset="-79"/>
                <a:cs typeface="Aharoni" panose="02010803020104030203" pitchFamily="2" charset="-79"/>
              </a:rPr>
              <a:t>BUBAŠVABE</a:t>
            </a:r>
            <a:endParaRPr lang="en-GB" sz="3600" dirty="0">
              <a:latin typeface="Aharoni" panose="02010803020104030203" pitchFamily="2" charset="-79"/>
              <a:cs typeface="Aharoni" panose="02010803020104030203" pitchFamily="2" charset="-79"/>
            </a:endParaRPr>
          </a:p>
        </p:txBody>
      </p:sp>
      <p:pic>
        <p:nvPicPr>
          <p:cNvPr id="5" name="Čuvar mesta za sadržaj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379946" y="152401"/>
            <a:ext cx="4167780" cy="4495800"/>
          </a:xfrm>
        </p:spPr>
      </p:pic>
      <p:sp>
        <p:nvSpPr>
          <p:cNvPr id="4" name="Čuvar mesta za tekst 3"/>
          <p:cNvSpPr>
            <a:spLocks noGrp="1"/>
          </p:cNvSpPr>
          <p:nvPr>
            <p:ph type="body" sz="half" idx="2"/>
          </p:nvPr>
        </p:nvSpPr>
        <p:spPr>
          <a:ln w="38100">
            <a:solidFill>
              <a:srgbClr val="92D050"/>
            </a:solidFill>
            <a:prstDash val="dashDot"/>
          </a:ln>
        </p:spPr>
        <p:style>
          <a:lnRef idx="2">
            <a:schemeClr val="accent3"/>
          </a:lnRef>
          <a:fillRef idx="1">
            <a:schemeClr val="lt1"/>
          </a:fillRef>
          <a:effectRef idx="0">
            <a:schemeClr val="accent3"/>
          </a:effectRef>
          <a:fontRef idx="minor">
            <a:schemeClr val="dk1"/>
          </a:fontRef>
        </p:style>
        <p:txBody>
          <a:bodyPr>
            <a:normAutofit/>
          </a:bodyPr>
          <a:lstStyle/>
          <a:p>
            <a:r>
              <a:rPr lang="sr-Latn-RS" sz="3200" dirty="0" smtClean="0"/>
              <a:t>Bubašvabe žive u stanovima ili skladištima hrane. Hrane se otpacima, ali su poznate i vrste koje se hrane drvetom koje trune.</a:t>
            </a:r>
            <a:endParaRPr lang="en-GB" sz="3200" dirty="0"/>
          </a:p>
        </p:txBody>
      </p:sp>
      <p:pic>
        <p:nvPicPr>
          <p:cNvPr id="6" name="Slika 5"/>
          <p:cNvPicPr>
            <a:picLocks noChangeAspect="1"/>
          </p:cNvPicPr>
          <p:nvPr/>
        </p:nvPicPr>
        <p:blipFill rotWithShape="1">
          <a:blip r:embed="rId4" cstate="print">
            <a:extLst>
              <a:ext uri="{28A0092B-C50C-407E-A947-70E740481C1C}">
                <a14:useLocalDpi xmlns="" xmlns:a14="http://schemas.microsoft.com/office/drawing/2010/main" val="0"/>
              </a:ext>
            </a:extLst>
          </a:blip>
          <a:srcRect l="5534" t="4335" r="2925" b="13306"/>
          <a:stretch/>
        </p:blipFill>
        <p:spPr>
          <a:xfrm>
            <a:off x="4724400" y="4724400"/>
            <a:ext cx="3657600" cy="2025419"/>
          </a:xfrm>
          <a:prstGeom prst="rect">
            <a:avLst/>
          </a:prstGeom>
        </p:spPr>
      </p:pic>
    </p:spTree>
    <p:extLst>
      <p:ext uri="{BB962C8B-B14F-4D97-AF65-F5344CB8AC3E}">
        <p14:creationId xmlns="" xmlns:p14="http://schemas.microsoft.com/office/powerpoint/2010/main" val="262348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Slika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83474"/>
          </a:xfrm>
          <a:prstGeom prst="rect">
            <a:avLst/>
          </a:prstGeom>
        </p:spPr>
      </p:pic>
      <p:sp>
        <p:nvSpPr>
          <p:cNvPr id="2" name="Naslov 1"/>
          <p:cNvSpPr>
            <a:spLocks noGrp="1"/>
          </p:cNvSpPr>
          <p:nvPr>
            <p:ph type="title"/>
          </p:nvPr>
        </p:nvSpPr>
        <p:spPr>
          <a:xfrm>
            <a:off x="457200" y="457200"/>
            <a:ext cx="3008313" cy="749300"/>
          </a:xfrm>
        </p:spPr>
        <p:txBody>
          <a:bodyPr/>
          <a:lstStyle/>
          <a:p>
            <a:pPr algn="ctr"/>
            <a:r>
              <a:rPr lang="sr-Latn-RS" sz="4000" dirty="0" smtClean="0">
                <a:latin typeface="Aharoni" panose="02010803020104030203" pitchFamily="2" charset="-79"/>
                <a:cs typeface="Aharoni" panose="02010803020104030203" pitchFamily="2" charset="-79"/>
              </a:rPr>
              <a:t>BUVE</a:t>
            </a:r>
            <a:endParaRPr lang="en-GB" sz="4000" dirty="0">
              <a:latin typeface="Aharoni" panose="02010803020104030203" pitchFamily="2" charset="-79"/>
              <a:cs typeface="Aharoni" panose="02010803020104030203" pitchFamily="2" charset="-79"/>
            </a:endParaRPr>
          </a:p>
        </p:txBody>
      </p:sp>
      <p:sp>
        <p:nvSpPr>
          <p:cNvPr id="4" name="Čuvar mesta za tekst 3"/>
          <p:cNvSpPr>
            <a:spLocks noGrp="1"/>
          </p:cNvSpPr>
          <p:nvPr>
            <p:ph type="body" sz="half" idx="2"/>
          </p:nvPr>
        </p:nvSpPr>
        <p:spPr>
          <a:ln w="38100">
            <a:prstDash val="dashDot"/>
          </a:ln>
        </p:spPr>
        <p:style>
          <a:lnRef idx="2">
            <a:schemeClr val="accent6"/>
          </a:lnRef>
          <a:fillRef idx="1">
            <a:schemeClr val="lt1"/>
          </a:fillRef>
          <a:effectRef idx="0">
            <a:schemeClr val="accent6"/>
          </a:effectRef>
          <a:fontRef idx="minor">
            <a:schemeClr val="dk1"/>
          </a:fontRef>
        </p:style>
        <p:txBody>
          <a:bodyPr>
            <a:noAutofit/>
          </a:bodyPr>
          <a:lstStyle/>
          <a:p>
            <a:r>
              <a:rPr lang="sr-Latn-RS" sz="2500" dirty="0" smtClean="0"/>
              <a:t>Buve su paraziti koji se hrane krvlju čoveka i životinja . Usni aparat je prilagođen za bodenje i </a:t>
            </a:r>
            <a:r>
              <a:rPr lang="sr-Latn-RS" sz="2500" dirty="0" err="1" smtClean="0"/>
              <a:t>sisanje</a:t>
            </a:r>
            <a:r>
              <a:rPr lang="sr-Latn-RS" sz="2500" dirty="0" smtClean="0"/>
              <a:t>. Prenosioci su raznih zaraznih oboljenja (npr. kuge). Pomoću snažnih zadnjih nogu, buva se kreće u skokovima.</a:t>
            </a:r>
            <a:endParaRPr lang="en-GB" sz="2500" dirty="0"/>
          </a:p>
        </p:txBody>
      </p:sp>
      <p:pic>
        <p:nvPicPr>
          <p:cNvPr id="6" name="Slika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038600" y="609600"/>
            <a:ext cx="1809750" cy="2286000"/>
          </a:xfrm>
          <a:prstGeom prst="rect">
            <a:avLst/>
          </a:prstGeom>
        </p:spPr>
      </p:pic>
      <p:pic>
        <p:nvPicPr>
          <p:cNvPr id="8" name="Čuvar mesta za sadržaj 7"/>
          <p:cNvPicPr>
            <a:picLocks noGrp="1" noChangeAspect="1"/>
          </p:cNvPicPr>
          <p:nvPr>
            <p:ph idx="1"/>
          </p:nvPr>
        </p:nvPicPr>
        <p:blipFill>
          <a:blip r:embed="rId4" cstate="print">
            <a:extLst>
              <a:ext uri="{28A0092B-C50C-407E-A947-70E740481C1C}">
                <a14:useLocalDpi xmlns="" xmlns:a14="http://schemas.microsoft.com/office/drawing/2010/main" val="0"/>
              </a:ext>
            </a:extLst>
          </a:blip>
          <a:stretch>
            <a:fillRect/>
          </a:stretch>
        </p:blipFill>
        <p:spPr>
          <a:xfrm>
            <a:off x="4038600" y="3124200"/>
            <a:ext cx="4652341" cy="3124200"/>
          </a:xfrm>
        </p:spPr>
      </p:pic>
      <p:pic>
        <p:nvPicPr>
          <p:cNvPr id="9" name="Slika 8"/>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248400" y="838200"/>
            <a:ext cx="2286000" cy="1828800"/>
          </a:xfrm>
          <a:prstGeom prst="rect">
            <a:avLst/>
          </a:prstGeom>
        </p:spPr>
      </p:pic>
    </p:spTree>
    <p:extLst>
      <p:ext uri="{BB962C8B-B14F-4D97-AF65-F5344CB8AC3E}">
        <p14:creationId xmlns="" xmlns:p14="http://schemas.microsoft.com/office/powerpoint/2010/main" val="3036831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pic>
        <p:nvPicPr>
          <p:cNvPr id="2" name="Slika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200" y="304800"/>
            <a:ext cx="7467600" cy="6423818"/>
          </a:xfrm>
          <a:prstGeom prst="rect">
            <a:avLst/>
          </a:prstGeom>
        </p:spPr>
      </p:pic>
      <p:pic>
        <p:nvPicPr>
          <p:cNvPr id="3" name="Slika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562600" y="152400"/>
            <a:ext cx="3512727" cy="2514600"/>
          </a:xfrm>
          <a:prstGeom prst="rect">
            <a:avLst/>
          </a:prstGeom>
        </p:spPr>
      </p:pic>
    </p:spTree>
    <p:extLst>
      <p:ext uri="{BB962C8B-B14F-4D97-AF65-F5344CB8AC3E}">
        <p14:creationId xmlns="" xmlns:p14="http://schemas.microsoft.com/office/powerpoint/2010/main" val="175277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ika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83474"/>
          </a:xfrm>
          <a:prstGeom prst="rect">
            <a:avLst/>
          </a:prstGeom>
        </p:spPr>
      </p:pic>
      <p:sp>
        <p:nvSpPr>
          <p:cNvPr id="2" name="Naslov 1"/>
          <p:cNvSpPr>
            <a:spLocks noGrp="1"/>
          </p:cNvSpPr>
          <p:nvPr>
            <p:ph type="title"/>
          </p:nvPr>
        </p:nvSpPr>
        <p:spPr>
          <a:xfrm>
            <a:off x="457200" y="457200"/>
            <a:ext cx="3008313" cy="749300"/>
          </a:xfrm>
        </p:spPr>
        <p:txBody>
          <a:bodyPr>
            <a:normAutofit/>
          </a:bodyPr>
          <a:lstStyle/>
          <a:p>
            <a:pPr algn="ctr"/>
            <a:r>
              <a:rPr lang="sr-Latn-RS" sz="3600" dirty="0" smtClean="0">
                <a:latin typeface="Aharoni" panose="02010803020104030203" pitchFamily="2" charset="-79"/>
                <a:cs typeface="Aharoni" panose="02010803020104030203" pitchFamily="2" charset="-79"/>
              </a:rPr>
              <a:t>STENICE</a:t>
            </a:r>
            <a:endParaRPr lang="en-GB" sz="3600" dirty="0">
              <a:latin typeface="Aharoni" panose="02010803020104030203" pitchFamily="2" charset="-79"/>
              <a:cs typeface="Aharoni" panose="02010803020104030203" pitchFamily="2" charset="-79"/>
            </a:endParaRPr>
          </a:p>
        </p:txBody>
      </p:sp>
      <p:pic>
        <p:nvPicPr>
          <p:cNvPr id="5" name="Čuvar mesta za sadržaj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089191" y="457200"/>
            <a:ext cx="4392612" cy="2923083"/>
          </a:xfrm>
        </p:spPr>
      </p:pic>
      <p:sp>
        <p:nvSpPr>
          <p:cNvPr id="4" name="Čuvar mesta za tekst 3"/>
          <p:cNvSpPr>
            <a:spLocks noGrp="1"/>
          </p:cNvSpPr>
          <p:nvPr>
            <p:ph type="body" sz="half" idx="2"/>
          </p:nvPr>
        </p:nvSpPr>
        <p:spPr>
          <a:ln w="38100">
            <a:solidFill>
              <a:srgbClr val="C00000"/>
            </a:solidFill>
            <a:prstDash val="dashDot"/>
          </a:ln>
        </p:spPr>
        <p:style>
          <a:lnRef idx="2">
            <a:schemeClr val="accent2"/>
          </a:lnRef>
          <a:fillRef idx="1">
            <a:schemeClr val="lt1"/>
          </a:fillRef>
          <a:effectRef idx="0">
            <a:schemeClr val="accent2"/>
          </a:effectRef>
          <a:fontRef idx="minor">
            <a:schemeClr val="dk1"/>
          </a:fontRef>
        </p:style>
        <p:txBody>
          <a:bodyPr>
            <a:normAutofit/>
          </a:bodyPr>
          <a:lstStyle/>
          <a:p>
            <a:r>
              <a:rPr lang="sr-Latn-RS" sz="2000" dirty="0" smtClean="0"/>
              <a:t>Stenice su paraziti, koji se hrane krvlju čoveka, a </a:t>
            </a:r>
            <a:r>
              <a:rPr lang="sr-Latn-RS" sz="2000" dirty="0" err="1" smtClean="0"/>
              <a:t>parazitiraju</a:t>
            </a:r>
            <a:r>
              <a:rPr lang="sr-Latn-RS" sz="2000" dirty="0" smtClean="0"/>
              <a:t> i na biljkama </a:t>
            </a:r>
            <a:r>
              <a:rPr lang="sr-Latn-RS" sz="2000" dirty="0" err="1" smtClean="0"/>
              <a:t>hraneći</a:t>
            </a:r>
            <a:r>
              <a:rPr lang="sr-Latn-RS" sz="2000" dirty="0" smtClean="0"/>
              <a:t> se biljnim sokovima. Karakteristične su po tome što luče materiju neprijatnog mirisa ukoliko se nađu u opasnosti. Zbog toga su i dobile naziv smrdibube. Poznate vrste su: </a:t>
            </a:r>
            <a:r>
              <a:rPr lang="sr-Latn-RS" sz="2000" b="1" dirty="0" smtClean="0"/>
              <a:t>vatrena stenica </a:t>
            </a:r>
            <a:r>
              <a:rPr lang="sr-Latn-RS" sz="2000" dirty="0" smtClean="0"/>
              <a:t>koja se prepoznaje po crveno-crnim šarama i </a:t>
            </a:r>
            <a:r>
              <a:rPr lang="sr-Latn-RS" sz="2000" b="1" dirty="0" smtClean="0"/>
              <a:t>kućna stenica</a:t>
            </a:r>
            <a:r>
              <a:rPr lang="sr-Latn-RS" sz="2000" dirty="0" smtClean="0"/>
              <a:t>, parazit koji se hrani krvlju čoveka.</a:t>
            </a:r>
            <a:endParaRPr lang="en-GB" sz="2000" dirty="0"/>
          </a:p>
        </p:txBody>
      </p:sp>
      <p:pic>
        <p:nvPicPr>
          <p:cNvPr id="6" name="Slika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114800" y="3441737"/>
            <a:ext cx="4419600" cy="2971801"/>
          </a:xfrm>
          <a:prstGeom prst="rect">
            <a:avLst/>
          </a:prstGeom>
        </p:spPr>
      </p:pic>
    </p:spTree>
    <p:extLst>
      <p:ext uri="{BB962C8B-B14F-4D97-AF65-F5344CB8AC3E}">
        <p14:creationId xmlns="" xmlns:p14="http://schemas.microsoft.com/office/powerpoint/2010/main" val="2961943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Slika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631"/>
            <a:ext cx="9144000" cy="6883474"/>
          </a:xfrm>
          <a:prstGeom prst="rect">
            <a:avLst/>
          </a:prstGeom>
        </p:spPr>
      </p:pic>
      <p:sp>
        <p:nvSpPr>
          <p:cNvPr id="2" name="Naslov 1"/>
          <p:cNvSpPr>
            <a:spLocks noGrp="1"/>
          </p:cNvSpPr>
          <p:nvPr>
            <p:ph type="title"/>
          </p:nvPr>
        </p:nvSpPr>
        <p:spPr/>
        <p:txBody>
          <a:bodyPr>
            <a:normAutofit/>
          </a:bodyPr>
          <a:lstStyle/>
          <a:p>
            <a:pPr algn="ctr"/>
            <a:r>
              <a:rPr lang="sr-Latn-RS" sz="3200" b="0" dirty="0" smtClean="0">
                <a:latin typeface="Aharoni" panose="02010803020104030203" pitchFamily="2" charset="-79"/>
                <a:cs typeface="Aharoni" panose="02010803020104030203" pitchFamily="2" charset="-79"/>
              </a:rPr>
              <a:t>TVRDOKRILCI (BUBE)</a:t>
            </a:r>
            <a:endParaRPr lang="en-GB" sz="3200" b="0" dirty="0">
              <a:latin typeface="Aharoni" panose="02010803020104030203" pitchFamily="2" charset="-79"/>
              <a:cs typeface="Aharoni" panose="02010803020104030203" pitchFamily="2" charset="-79"/>
            </a:endParaRPr>
          </a:p>
        </p:txBody>
      </p:sp>
      <p:sp>
        <p:nvSpPr>
          <p:cNvPr id="3" name="Čuvar mesta za sadržaj 2"/>
          <p:cNvSpPr>
            <a:spLocks noGrp="1"/>
          </p:cNvSpPr>
          <p:nvPr>
            <p:ph idx="1"/>
          </p:nvPr>
        </p:nvSpPr>
        <p:spPr>
          <a:xfrm>
            <a:off x="3581400" y="256741"/>
            <a:ext cx="4273550" cy="5853113"/>
          </a:xfrm>
          <a:ln w="38100">
            <a:prstDash val="dashDot"/>
          </a:ln>
        </p:spPr>
        <p:style>
          <a:lnRef idx="2">
            <a:schemeClr val="accent4"/>
          </a:lnRef>
          <a:fillRef idx="1">
            <a:schemeClr val="lt1"/>
          </a:fillRef>
          <a:effectRef idx="0">
            <a:schemeClr val="accent4"/>
          </a:effectRef>
          <a:fontRef idx="minor">
            <a:schemeClr val="dk1"/>
          </a:fontRef>
        </p:style>
        <p:txBody>
          <a:bodyPr>
            <a:normAutofit/>
          </a:bodyPr>
          <a:lstStyle/>
          <a:p>
            <a:r>
              <a:rPr lang="sr-Latn-RS" sz="1400" b="1" dirty="0" smtClean="0"/>
              <a:t>Jelenak</a:t>
            </a:r>
            <a:r>
              <a:rPr lang="sr-Latn-RS" sz="1400" dirty="0" smtClean="0"/>
              <a:t>: prepoznatljiv je po izgledu jer ima rogove kao jelen.</a:t>
            </a:r>
          </a:p>
          <a:p>
            <a:endParaRPr lang="sr-Latn-RS" sz="1400" dirty="0"/>
          </a:p>
          <a:p>
            <a:r>
              <a:rPr lang="sr-Latn-RS" sz="1400" b="1" dirty="0" smtClean="0"/>
              <a:t>Strižibube</a:t>
            </a:r>
            <a:r>
              <a:rPr lang="sr-Latn-RS" sz="1400" dirty="0" smtClean="0"/>
              <a:t>: krupni insekti sa izduženim telom, nogama i dugim antenama. Larve im žive u suvom i trulom drvetu. U našim listopadnim šumama česta je vrsta koja se prepoznaje po tamnim mrljama na pokrilcima.</a:t>
            </a:r>
          </a:p>
          <a:p>
            <a:endParaRPr lang="sr-Latn-RS" sz="1400" dirty="0"/>
          </a:p>
          <a:p>
            <a:r>
              <a:rPr lang="sr-Latn-RS" sz="1400" b="1" dirty="0" smtClean="0"/>
              <a:t>Krompirova zlatica</a:t>
            </a:r>
            <a:r>
              <a:rPr lang="sr-Latn-RS" sz="1400" dirty="0" smtClean="0"/>
              <a:t>: velika štetočina jer se hrani svim delovima krompira. Prepoznaje se po deset crnih uzdužnih pruga. U </a:t>
            </a:r>
            <a:r>
              <a:rPr lang="sr-Latn-RS" sz="1400" dirty="0"/>
              <a:t>E</a:t>
            </a:r>
            <a:r>
              <a:rPr lang="sr-Latn-RS" sz="1400" dirty="0" smtClean="0"/>
              <a:t>vropu je preneta iz Amerike.</a:t>
            </a:r>
          </a:p>
          <a:p>
            <a:endParaRPr lang="sr-Latn-RS" sz="1400" dirty="0"/>
          </a:p>
          <a:p>
            <a:r>
              <a:rPr lang="sr-Latn-RS" sz="1400" b="1" dirty="0" smtClean="0"/>
              <a:t>Bubamare</a:t>
            </a:r>
            <a:r>
              <a:rPr lang="sr-Latn-RS" sz="1400" dirty="0" smtClean="0"/>
              <a:t>: većina su grabljivice i hrane se vašima i drugim štetnim insektima. Radi odbrane luče žućkastu materiju neprijatnog mirisa.</a:t>
            </a:r>
          </a:p>
          <a:p>
            <a:endParaRPr lang="sr-Latn-RS" sz="1400" dirty="0"/>
          </a:p>
          <a:p>
            <a:r>
              <a:rPr lang="sr-Latn-RS" sz="1400" b="1" dirty="0" smtClean="0"/>
              <a:t>Balegari (kotrljani)</a:t>
            </a:r>
            <a:r>
              <a:rPr lang="sr-Latn-RS" sz="1400" dirty="0" smtClean="0"/>
              <a:t>: dobili su ime po tome što žive u izmetu krupnih biljojeda i prave loptice od balege i u njih polažu jaja.</a:t>
            </a:r>
          </a:p>
          <a:p>
            <a:endParaRPr lang="sr-Latn-RS" sz="1400" dirty="0"/>
          </a:p>
          <a:p>
            <a:r>
              <a:rPr lang="sr-Latn-RS" sz="1400" b="1" dirty="0" smtClean="0"/>
              <a:t>Gnjurac</a:t>
            </a:r>
            <a:r>
              <a:rPr lang="sr-Latn-RS" sz="1400" dirty="0" smtClean="0"/>
              <a:t>: velika grabljivica. Ima proširene zadnje noge koje su prilagođene za plivanje.</a:t>
            </a:r>
            <a:endParaRPr lang="en-GB" sz="1400" dirty="0"/>
          </a:p>
        </p:txBody>
      </p:sp>
      <p:sp>
        <p:nvSpPr>
          <p:cNvPr id="4" name="Čuvar mesta za tekst 3"/>
          <p:cNvSpPr>
            <a:spLocks noGrp="1"/>
          </p:cNvSpPr>
          <p:nvPr>
            <p:ph type="body" sz="half" idx="2"/>
          </p:nvPr>
        </p:nvSpPr>
        <p:spPr>
          <a:xfrm>
            <a:off x="457200" y="1435100"/>
            <a:ext cx="2819400" cy="4691063"/>
          </a:xfrm>
          <a:ln w="38100">
            <a:prstDash val="dashDot"/>
          </a:ln>
        </p:spPr>
        <p:style>
          <a:lnRef idx="2">
            <a:schemeClr val="accent4"/>
          </a:lnRef>
          <a:fillRef idx="1">
            <a:schemeClr val="lt1"/>
          </a:fillRef>
          <a:effectRef idx="0">
            <a:schemeClr val="accent4"/>
          </a:effectRef>
          <a:fontRef idx="minor">
            <a:schemeClr val="dk1"/>
          </a:fontRef>
        </p:style>
        <p:txBody>
          <a:bodyPr>
            <a:normAutofit/>
          </a:bodyPr>
          <a:lstStyle/>
          <a:p>
            <a:r>
              <a:rPr lang="sr-Latn-RS" dirty="0" smtClean="0"/>
              <a:t>To je najbrojnija grupa insekata. Ime su dobili po prednjim zadebljanim krilima (tzv. </a:t>
            </a:r>
            <a:r>
              <a:rPr lang="sr-Latn-RS" dirty="0"/>
              <a:t>p</a:t>
            </a:r>
            <a:r>
              <a:rPr lang="sr-Latn-RS" dirty="0" smtClean="0"/>
              <a:t>okrilca) koja štite krila i čitavo telo poput oklopa. Lete pomoću zadnjih krila. Većina su štetočine. Poznate vrste su:</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b="1" dirty="0" smtClean="0"/>
              <a:t>Gundelj: </a:t>
            </a:r>
            <a:r>
              <a:rPr lang="sr-Latn-RS" dirty="0" smtClean="0"/>
              <a:t>larve gundelja žive u zemlji i hrane se korenjem biljaka, dok se odrasle jedinke hrane lišćem i pupoljcima drvenastih biljaka. Zovu ih i „majske bube“.</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b="1" dirty="0" err="1" smtClean="0"/>
              <a:t>Potkornjaci</a:t>
            </a:r>
            <a:r>
              <a:rPr lang="sr-Latn-RS" dirty="0" smtClean="0"/>
              <a:t>: to su sitni insekti, koji buše hodnike pod korom drveća i izazivaju njihovo sušenje. U njima </a:t>
            </a:r>
            <a:r>
              <a:rPr lang="sr-Latn-RS" dirty="0" err="1" smtClean="0"/>
              <a:t>potkornjaci</a:t>
            </a:r>
            <a:r>
              <a:rPr lang="sr-Latn-RS" dirty="0" smtClean="0"/>
              <a:t> odgajaju svoje potomstvo.</a:t>
            </a:r>
            <a:endParaRPr lang="en-GB" dirty="0"/>
          </a:p>
        </p:txBody>
      </p:sp>
      <p:pic>
        <p:nvPicPr>
          <p:cNvPr id="5" name="Slika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993207" y="3810000"/>
            <a:ext cx="1094939" cy="108411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Slika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8015722" y="2590800"/>
            <a:ext cx="1070694" cy="106680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Slika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7978919" y="5029200"/>
            <a:ext cx="1123517" cy="108065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Slika 7"/>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8005331" y="1371600"/>
            <a:ext cx="1081085" cy="10579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Slika 8"/>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7963118" y="152400"/>
            <a:ext cx="1126896" cy="11100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 xmlns:p14="http://schemas.microsoft.com/office/powerpoint/2010/main" val="334002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Slika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1" cy="6870483"/>
          </a:xfrm>
          <a:prstGeom prst="rect">
            <a:avLst/>
          </a:prstGeom>
        </p:spPr>
      </p:pic>
      <p:sp>
        <p:nvSpPr>
          <p:cNvPr id="2" name="Naslov 1"/>
          <p:cNvSpPr>
            <a:spLocks noGrp="1"/>
          </p:cNvSpPr>
          <p:nvPr>
            <p:ph type="title"/>
          </p:nvPr>
        </p:nvSpPr>
        <p:spPr>
          <a:xfrm>
            <a:off x="457200" y="381000"/>
            <a:ext cx="3008313" cy="901700"/>
          </a:xfrm>
        </p:spPr>
        <p:txBody>
          <a:bodyPr/>
          <a:lstStyle/>
          <a:p>
            <a:pPr algn="ctr"/>
            <a:r>
              <a:rPr lang="sr-Latn-RS" sz="4800" dirty="0" smtClean="0">
                <a:latin typeface="Aharoni" panose="02010803020104030203" pitchFamily="2" charset="-79"/>
                <a:cs typeface="Aharoni" panose="02010803020104030203" pitchFamily="2" charset="-79"/>
              </a:rPr>
              <a:t>LEPTIRI</a:t>
            </a:r>
            <a:endParaRPr lang="en-GB" sz="4800" dirty="0">
              <a:latin typeface="Aharoni" panose="02010803020104030203" pitchFamily="2" charset="-79"/>
              <a:cs typeface="Aharoni" panose="02010803020104030203" pitchFamily="2" charset="-79"/>
            </a:endParaRPr>
          </a:p>
        </p:txBody>
      </p:sp>
      <p:pic>
        <p:nvPicPr>
          <p:cNvPr id="5" name="Čuvar mesta za sadržaj 4"/>
          <p:cNvPicPr>
            <a:picLocks noGrp="1" noChangeAspect="1"/>
          </p:cNvPicPr>
          <p:nvPr>
            <p:ph idx="1"/>
          </p:nvPr>
        </p:nvPicPr>
        <p:blipFill>
          <a:blip r:embed="rId3" cstate="print">
            <a:extLst>
              <a:ext uri="{BEBA8EAE-BF5A-486C-A8C5-ECC9F3942E4B}">
                <a14:imgProps xmlns="" xmlns:a14="http://schemas.microsoft.com/office/drawing/2010/main">
                  <a14:imgLayer r:embed="rId4">
                    <a14:imgEffect>
                      <a14:saturation sat="200000"/>
                    </a14:imgEffect>
                  </a14:imgLayer>
                </a14:imgProps>
              </a:ext>
              <a:ext uri="{28A0092B-C50C-407E-A947-70E740481C1C}">
                <a14:useLocalDpi xmlns="" xmlns:a14="http://schemas.microsoft.com/office/drawing/2010/main" val="0"/>
              </a:ext>
            </a:extLst>
          </a:blip>
          <a:stretch>
            <a:fillRect/>
          </a:stretch>
        </p:blipFill>
        <p:spPr>
          <a:xfrm>
            <a:off x="3865547" y="3048000"/>
            <a:ext cx="4991325" cy="3124200"/>
          </a:xfrm>
          <a:ln>
            <a:noFill/>
          </a:ln>
        </p:spPr>
      </p:pic>
      <p:sp>
        <p:nvSpPr>
          <p:cNvPr id="4" name="Čuvar mesta za tekst 3"/>
          <p:cNvSpPr>
            <a:spLocks noGrp="1"/>
          </p:cNvSpPr>
          <p:nvPr>
            <p:ph type="body" sz="half" idx="2"/>
          </p:nvPr>
        </p:nvSpPr>
        <p:spPr>
          <a:ln w="38100">
            <a:prstDash val="dashDot"/>
          </a:ln>
        </p:spPr>
        <p:style>
          <a:lnRef idx="2">
            <a:schemeClr val="accent5"/>
          </a:lnRef>
          <a:fillRef idx="1">
            <a:schemeClr val="lt1"/>
          </a:fillRef>
          <a:effectRef idx="0">
            <a:schemeClr val="accent5"/>
          </a:effectRef>
          <a:fontRef idx="minor">
            <a:schemeClr val="dk1"/>
          </a:fontRef>
        </p:style>
        <p:txBody>
          <a:bodyPr>
            <a:normAutofit/>
          </a:bodyPr>
          <a:lstStyle/>
          <a:p>
            <a:r>
              <a:rPr lang="sr-Latn-RS" sz="1500" dirty="0" smtClean="0"/>
              <a:t>Lako ih </a:t>
            </a:r>
            <a:r>
              <a:rPr lang="sr-Latn-RS" sz="1500" dirty="0"/>
              <a:t>r</a:t>
            </a:r>
            <a:r>
              <a:rPr lang="sr-Latn-RS" sz="1500" dirty="0" smtClean="0"/>
              <a:t>azlikujemo od ostalih insekata jer imaju dva para krila pokrivena sitnim raznobojnim </a:t>
            </a:r>
            <a:r>
              <a:rPr lang="sr-Latn-RS" sz="1500" dirty="0" err="1" smtClean="0"/>
              <a:t>ljuspicama</a:t>
            </a:r>
            <a:r>
              <a:rPr lang="sr-Latn-RS" sz="1500" dirty="0" smtClean="0"/>
              <a:t>, koje se preklapaju kao crepovi na krovu. Odrasla jedinka hrani se cvetnim </a:t>
            </a:r>
            <a:r>
              <a:rPr lang="sr-Latn-RS" sz="1500" dirty="0" err="1" smtClean="0"/>
              <a:t>nektarom</a:t>
            </a:r>
            <a:r>
              <a:rPr lang="sr-Latn-RS" sz="1500" dirty="0" smtClean="0"/>
              <a:t>. Iz jaja leptira razvija se larva gusenica, koja se hrani biljkama.  Ukoliko dođe do </a:t>
            </a:r>
            <a:r>
              <a:rPr lang="sr-Latn-RS" sz="1500" dirty="0" err="1" smtClean="0"/>
              <a:t>prenamnoženosti</a:t>
            </a:r>
            <a:r>
              <a:rPr lang="sr-Latn-RS" sz="1500" dirty="0" smtClean="0"/>
              <a:t>, mogu uništiti čitave komplekse šuma. Poznate vrste leptira su: </a:t>
            </a:r>
            <a:r>
              <a:rPr lang="sr-Latn-RS" sz="1500" b="1" dirty="0" err="1" smtClean="0"/>
              <a:t>kupusar</a:t>
            </a:r>
            <a:r>
              <a:rPr lang="sr-Latn-RS" sz="1500" dirty="0" smtClean="0"/>
              <a:t>, </a:t>
            </a:r>
            <a:r>
              <a:rPr lang="sr-Latn-RS" sz="1500" b="1" dirty="0" smtClean="0"/>
              <a:t>glogovac</a:t>
            </a:r>
            <a:r>
              <a:rPr lang="sr-Latn-RS" sz="1500" dirty="0" smtClean="0"/>
              <a:t>, </a:t>
            </a:r>
            <a:r>
              <a:rPr lang="sr-Latn-RS" sz="1500" b="1" dirty="0" smtClean="0"/>
              <a:t>plavac</a:t>
            </a:r>
            <a:r>
              <a:rPr lang="sr-Latn-RS" sz="1500" dirty="0" smtClean="0"/>
              <a:t>, </a:t>
            </a:r>
            <a:r>
              <a:rPr lang="sr-Latn-RS" sz="1500" b="1" dirty="0" smtClean="0"/>
              <a:t>lastin repak</a:t>
            </a:r>
            <a:r>
              <a:rPr lang="sr-Latn-RS" sz="1500" dirty="0" smtClean="0"/>
              <a:t>, </a:t>
            </a:r>
            <a:r>
              <a:rPr lang="sr-Latn-RS" sz="1500" b="1" dirty="0" smtClean="0"/>
              <a:t>admiral</a:t>
            </a:r>
            <a:r>
              <a:rPr lang="sr-Latn-RS" sz="1500" dirty="0" smtClean="0"/>
              <a:t>, </a:t>
            </a:r>
            <a:r>
              <a:rPr lang="sr-Latn-RS" sz="1500" b="1" dirty="0" smtClean="0"/>
              <a:t>dnevni </a:t>
            </a:r>
            <a:r>
              <a:rPr lang="sr-Latn-RS" sz="1500" b="1" dirty="0" err="1" smtClean="0"/>
              <a:t>paunovac</a:t>
            </a:r>
            <a:r>
              <a:rPr lang="sr-Latn-RS" sz="1500" dirty="0" smtClean="0"/>
              <a:t>, </a:t>
            </a:r>
            <a:r>
              <a:rPr lang="sr-Latn-RS" sz="1500" b="1" dirty="0" smtClean="0"/>
              <a:t>veliki noćni </a:t>
            </a:r>
            <a:r>
              <a:rPr lang="sr-Latn-RS" sz="1500" b="1" dirty="0" err="1" smtClean="0"/>
              <a:t>paunovac</a:t>
            </a:r>
            <a:r>
              <a:rPr lang="sr-Latn-RS" sz="1500" dirty="0" smtClean="0"/>
              <a:t> i </a:t>
            </a:r>
            <a:r>
              <a:rPr lang="sr-Latn-RS" sz="1500" b="1" dirty="0" smtClean="0"/>
              <a:t>mrtvačka glava</a:t>
            </a:r>
            <a:r>
              <a:rPr lang="sr-Latn-RS" sz="1500" dirty="0" smtClean="0"/>
              <a:t>. Među štetočinama poznati su: gubar čija se larva hrani lišćem i predstavlja opasnost za šume i moljci, čije larve uništavaju krznene i vunene delove odeće. Korisna vrsta je svilena buba (sviloprelja).</a:t>
            </a:r>
            <a:endParaRPr lang="en-GB" sz="1500" dirty="0"/>
          </a:p>
        </p:txBody>
      </p:sp>
      <p:pic>
        <p:nvPicPr>
          <p:cNvPr id="7" name="Slika 6"/>
          <p:cNvPicPr>
            <a:picLocks noChangeAspect="1"/>
          </p:cNvPicPr>
          <p:nvPr/>
        </p:nvPicPr>
        <p:blipFill>
          <a:blip r:embed="rId5" cstate="print">
            <a:extLst>
              <a:ext uri="{BEBA8EAE-BF5A-486C-A8C5-ECC9F3942E4B}">
                <a14:imgProps xmlns="" xmlns:a14="http://schemas.microsoft.com/office/drawing/2010/main">
                  <a14:imgLayer r:embed="rId6">
                    <a14:imgEffect>
                      <a14:saturation sat="300000"/>
                    </a14:imgEffect>
                  </a14:imgLayer>
                </a14:imgProps>
              </a:ext>
              <a:ext uri="{28A0092B-C50C-407E-A947-70E740481C1C}">
                <a14:useLocalDpi xmlns="" xmlns:a14="http://schemas.microsoft.com/office/drawing/2010/main" val="0"/>
              </a:ext>
            </a:extLst>
          </a:blip>
          <a:stretch>
            <a:fillRect/>
          </a:stretch>
        </p:blipFill>
        <p:spPr>
          <a:xfrm>
            <a:off x="3733800" y="1008142"/>
            <a:ext cx="2376054" cy="1487234"/>
          </a:xfrm>
          <a:prstGeom prst="rect">
            <a:avLst/>
          </a:prstGeom>
        </p:spPr>
      </p:pic>
      <p:pic>
        <p:nvPicPr>
          <p:cNvPr id="9" name="Slika 8"/>
          <p:cNvPicPr>
            <a:picLocks noChangeAspect="1"/>
          </p:cNvPicPr>
          <p:nvPr/>
        </p:nvPicPr>
        <p:blipFill>
          <a:blip r:embed="rId7" cstate="print">
            <a:extLst>
              <a:ext uri="{BEBA8EAE-BF5A-486C-A8C5-ECC9F3942E4B}">
                <a14:imgProps xmlns="" xmlns:a14="http://schemas.microsoft.com/office/drawing/2010/main">
                  <a14:imgLayer r:embed="rId8">
                    <a14:imgEffect>
                      <a14:saturation sat="200000"/>
                    </a14:imgEffect>
                  </a14:imgLayer>
                </a14:imgProps>
              </a:ext>
              <a:ext uri="{28A0092B-C50C-407E-A947-70E740481C1C}">
                <a14:useLocalDpi xmlns="" xmlns:a14="http://schemas.microsoft.com/office/drawing/2010/main" val="0"/>
              </a:ext>
            </a:extLst>
          </a:blip>
          <a:stretch>
            <a:fillRect/>
          </a:stretch>
        </p:blipFill>
        <p:spPr>
          <a:xfrm>
            <a:off x="6324600" y="880221"/>
            <a:ext cx="2619375" cy="1743075"/>
          </a:xfrm>
          <a:prstGeom prst="rect">
            <a:avLst/>
          </a:prstGeom>
        </p:spPr>
      </p:pic>
    </p:spTree>
    <p:extLst>
      <p:ext uri="{BB962C8B-B14F-4D97-AF65-F5344CB8AC3E}">
        <p14:creationId xmlns="" xmlns:p14="http://schemas.microsoft.com/office/powerpoint/2010/main" val="1306682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Slika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83474"/>
          </a:xfrm>
          <a:prstGeom prst="rect">
            <a:avLst/>
          </a:prstGeom>
        </p:spPr>
      </p:pic>
      <p:sp>
        <p:nvSpPr>
          <p:cNvPr id="2" name="Naslov 1"/>
          <p:cNvSpPr>
            <a:spLocks noGrp="1"/>
          </p:cNvSpPr>
          <p:nvPr>
            <p:ph type="title"/>
          </p:nvPr>
        </p:nvSpPr>
        <p:spPr>
          <a:xfrm>
            <a:off x="457200" y="457200"/>
            <a:ext cx="3008313" cy="673100"/>
          </a:xfrm>
        </p:spPr>
        <p:txBody>
          <a:bodyPr/>
          <a:lstStyle/>
          <a:p>
            <a:pPr algn="ctr"/>
            <a:r>
              <a:rPr lang="sr-Latn-RS" sz="3200" dirty="0" smtClean="0">
                <a:latin typeface="Aharoni" panose="02010803020104030203" pitchFamily="2" charset="-79"/>
                <a:cs typeface="Aharoni" panose="02010803020104030203" pitchFamily="2" charset="-79"/>
              </a:rPr>
              <a:t>OPNOKRILCI</a:t>
            </a:r>
            <a:endParaRPr lang="en-GB" sz="3200" dirty="0">
              <a:latin typeface="Aharoni" panose="02010803020104030203" pitchFamily="2" charset="-79"/>
              <a:cs typeface="Aharoni" panose="02010803020104030203" pitchFamily="2" charset="-79"/>
            </a:endParaRPr>
          </a:p>
        </p:txBody>
      </p:sp>
      <p:pic>
        <p:nvPicPr>
          <p:cNvPr id="5" name="Čuvar mesta za sadržaj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191000" y="457200"/>
            <a:ext cx="4333875" cy="2811583"/>
          </a:xfrm>
        </p:spPr>
      </p:pic>
      <p:sp>
        <p:nvSpPr>
          <p:cNvPr id="4" name="Čuvar mesta za tekst 3"/>
          <p:cNvSpPr>
            <a:spLocks noGrp="1"/>
          </p:cNvSpPr>
          <p:nvPr>
            <p:ph type="body" sz="half" idx="2"/>
          </p:nvPr>
        </p:nvSpPr>
        <p:spPr>
          <a:ln w="38100">
            <a:solidFill>
              <a:srgbClr val="F8F204"/>
            </a:solidFill>
            <a:prstDash val="dashDot"/>
          </a:ln>
        </p:spPr>
        <p:style>
          <a:lnRef idx="2">
            <a:schemeClr val="accent6"/>
          </a:lnRef>
          <a:fillRef idx="1">
            <a:schemeClr val="lt1"/>
          </a:fillRef>
          <a:effectRef idx="0">
            <a:schemeClr val="accent6"/>
          </a:effectRef>
          <a:fontRef idx="minor">
            <a:schemeClr val="dk1"/>
          </a:fontRef>
        </p:style>
        <p:txBody>
          <a:bodyPr/>
          <a:lstStyle/>
          <a:p>
            <a:r>
              <a:rPr lang="sr-Latn-RS" dirty="0" smtClean="0"/>
              <a:t>Imaju dva para opnastih krila. U ovu grupu insekata </a:t>
            </a:r>
            <a:r>
              <a:rPr lang="sr-Latn-RS" dirty="0" err="1" smtClean="0"/>
              <a:t>ubrajamo</a:t>
            </a:r>
            <a:r>
              <a:rPr lang="sr-Latn-RS" dirty="0" smtClean="0"/>
              <a:t>: </a:t>
            </a:r>
            <a:r>
              <a:rPr lang="sr-Latn-RS" b="1" dirty="0" err="1" smtClean="0"/>
              <a:t>stršljane</a:t>
            </a:r>
            <a:r>
              <a:rPr lang="sr-Latn-RS" dirty="0" smtClean="0"/>
              <a:t>, </a:t>
            </a:r>
            <a:r>
              <a:rPr lang="sr-Latn-RS" b="1" dirty="0" smtClean="0"/>
              <a:t>bumbare</a:t>
            </a:r>
            <a:r>
              <a:rPr lang="sr-Latn-RS" dirty="0" smtClean="0"/>
              <a:t>, </a:t>
            </a:r>
            <a:r>
              <a:rPr lang="sr-Latn-RS" b="1" dirty="0" smtClean="0"/>
              <a:t>ose</a:t>
            </a:r>
            <a:r>
              <a:rPr lang="sr-Latn-RS" dirty="0" smtClean="0"/>
              <a:t>, </a:t>
            </a:r>
            <a:r>
              <a:rPr lang="sr-Latn-RS" b="1" dirty="0" smtClean="0"/>
              <a:t>pčele</a:t>
            </a:r>
            <a:r>
              <a:rPr lang="sr-Latn-RS" dirty="0" smtClean="0"/>
              <a:t> i </a:t>
            </a:r>
            <a:r>
              <a:rPr lang="sr-Latn-RS" b="1" dirty="0" smtClean="0"/>
              <a:t>mrave</a:t>
            </a:r>
            <a:r>
              <a:rPr lang="sr-Latn-RS" dirty="0" smtClean="0"/>
              <a:t>. Imaju veliki značaj, jer većina njih </a:t>
            </a:r>
            <a:r>
              <a:rPr lang="sr-Latn-RS" dirty="0" err="1" smtClean="0"/>
              <a:t>oprašuju</a:t>
            </a:r>
            <a:r>
              <a:rPr lang="sr-Latn-RS" dirty="0" smtClean="0"/>
              <a:t> biljke. Na zadnjem delu trbuha imaju otrovno </a:t>
            </a:r>
            <a:r>
              <a:rPr lang="sr-Latn-RS" dirty="0" err="1" smtClean="0"/>
              <a:t>žaoku</a:t>
            </a:r>
            <a:r>
              <a:rPr lang="sr-Latn-RS" dirty="0" smtClean="0"/>
              <a:t>, koje koriste u samoodbrani ili da bi paralisale plen.</a:t>
            </a:r>
          </a:p>
          <a:p>
            <a:endParaRPr lang="sr-Latn-RS" dirty="0"/>
          </a:p>
          <a:p>
            <a:pPr marL="285750" indent="-285750">
              <a:buFont typeface="Arial" panose="020B0604020202020204" pitchFamily="34" charset="0"/>
              <a:buChar char="•"/>
            </a:pPr>
            <a:r>
              <a:rPr lang="sr-Latn-RS" b="1" dirty="0" err="1" smtClean="0"/>
              <a:t>Stršljeni</a:t>
            </a:r>
            <a:r>
              <a:rPr lang="sr-Latn-RS" dirty="0" smtClean="0"/>
              <a:t>: žive u šupljem drveću i napuštenim kućama</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b="1" dirty="0" smtClean="0"/>
              <a:t>Bumbari</a:t>
            </a:r>
            <a:r>
              <a:rPr lang="sr-Latn-RS" dirty="0" smtClean="0"/>
              <a:t>: imaju krupno telo, prekriveno dlačicama i njihova društva traju samo jednu godinu</a:t>
            </a:r>
          </a:p>
          <a:p>
            <a:pPr marL="285750" indent="-285750">
              <a:buFont typeface="Arial" panose="020B0604020202020204" pitchFamily="34" charset="0"/>
              <a:buChar char="•"/>
            </a:pPr>
            <a:endParaRPr lang="sr-Latn-RS" dirty="0"/>
          </a:p>
          <a:p>
            <a:pPr marL="285750" indent="-285750">
              <a:buFont typeface="Arial" panose="020B0604020202020204" pitchFamily="34" charset="0"/>
              <a:buChar char="•"/>
            </a:pPr>
            <a:r>
              <a:rPr lang="sr-Latn-RS" b="1" dirty="0" smtClean="0"/>
              <a:t>Obična osa</a:t>
            </a:r>
            <a:r>
              <a:rPr lang="sr-Latn-RS" dirty="0" smtClean="0"/>
              <a:t>: je kod nas veoma česta od proleća do jeseni. Živi u malim ili većim zajednicama. </a:t>
            </a:r>
            <a:r>
              <a:rPr lang="sr-Latn-RS" b="1" dirty="0" smtClean="0"/>
              <a:t>Osa potajnica</a:t>
            </a:r>
            <a:r>
              <a:rPr lang="sr-Latn-RS" dirty="0" smtClean="0"/>
              <a:t> polaže jaja u druge insekte, naročito u njihove larve.</a:t>
            </a:r>
            <a:endParaRPr lang="en-GB" dirty="0"/>
          </a:p>
        </p:txBody>
      </p:sp>
      <p:pic>
        <p:nvPicPr>
          <p:cNvPr id="6" name="Slika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705600" y="3429000"/>
            <a:ext cx="1998406" cy="1371600"/>
          </a:xfrm>
          <a:prstGeom prst="rect">
            <a:avLst/>
          </a:prstGeom>
        </p:spPr>
      </p:pic>
      <p:pic>
        <p:nvPicPr>
          <p:cNvPr id="7" name="Slika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3733800" y="3429000"/>
            <a:ext cx="2246722" cy="1676400"/>
          </a:xfrm>
          <a:prstGeom prst="rect">
            <a:avLst/>
          </a:prstGeom>
        </p:spPr>
      </p:pic>
      <p:pic>
        <p:nvPicPr>
          <p:cNvPr id="8" name="Slika 7"/>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172200" y="5032663"/>
            <a:ext cx="2571750" cy="1609725"/>
          </a:xfrm>
          <a:prstGeom prst="rect">
            <a:avLst/>
          </a:prstGeom>
        </p:spPr>
      </p:pic>
      <p:pic>
        <p:nvPicPr>
          <p:cNvPr id="9" name="Slika 8"/>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3926988" y="5266730"/>
            <a:ext cx="1860346" cy="1375658"/>
          </a:xfrm>
          <a:prstGeom prst="rect">
            <a:avLst/>
          </a:prstGeom>
        </p:spPr>
      </p:pic>
    </p:spTree>
    <p:extLst>
      <p:ext uri="{BB962C8B-B14F-4D97-AF65-F5344CB8AC3E}">
        <p14:creationId xmlns="" xmlns:p14="http://schemas.microsoft.com/office/powerpoint/2010/main" val="889971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Kancelarij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arij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TotalTime>
  <Words>851</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tema</vt:lpstr>
      <vt:lpstr>INSEKTARIJUM</vt:lpstr>
      <vt:lpstr>VILINI KONJICI</vt:lpstr>
      <vt:lpstr>BUBAŠVABE</vt:lpstr>
      <vt:lpstr>BUVE</vt:lpstr>
      <vt:lpstr>Slide 5</vt:lpstr>
      <vt:lpstr>STENICE</vt:lpstr>
      <vt:lpstr>TVRDOKRILCI (BUBE)</vt:lpstr>
      <vt:lpstr>LEPTIRI</vt:lpstr>
      <vt:lpstr>OPNOKRILCI</vt:lpstr>
      <vt:lpstr>DVOKRILCI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INSEKTARIJUM</dc:title>
  <dc:creator>Zarko</dc:creator>
  <cp:lastModifiedBy>kkk</cp:lastModifiedBy>
  <cp:revision>24</cp:revision>
  <dcterms:created xsi:type="dcterms:W3CDTF">2015-10-04T08:27:18Z</dcterms:created>
  <dcterms:modified xsi:type="dcterms:W3CDTF">2015-10-07T13:50:28Z</dcterms:modified>
</cp:coreProperties>
</file>