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77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87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670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2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90126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57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46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99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1157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856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76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823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27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2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89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99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5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2E5B314-3913-4B11-A397-07C97E86E80A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8E472-F506-4757-A53B-C45D5B3E3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05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3534978/formiranje-identiteta-l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3534978/poreme-aji-u-adolescenciji-l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3534978/slide20-l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3534978/zrela-li-nost-kao-cilj-razvoja-l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3534978/telesni-i-seksualni-razvoj-l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3534978/socijalni-i-emocionalni-razvoj-l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5D65A-A37D-49E6-8E27-563DD0A05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Šta</a:t>
            </a:r>
            <a:r>
              <a:rPr lang="en-US" dirty="0"/>
              <a:t> je </a:t>
            </a:r>
            <a:r>
              <a:rPr lang="en-US" dirty="0" err="1"/>
              <a:t>zdravlje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DA7D84-AA43-4B86-9EA5-73AB40D1E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/>
              <a:t>Zdravlje</a:t>
            </a:r>
            <a:r>
              <a:rPr lang="en-US" sz="3000" dirty="0"/>
              <a:t> je </a:t>
            </a:r>
            <a:r>
              <a:rPr lang="en-US" sz="3000" dirty="0" err="1"/>
              <a:t>stanje</a:t>
            </a:r>
            <a:r>
              <a:rPr lang="en-US" sz="3000" dirty="0"/>
              <a:t> </a:t>
            </a:r>
            <a:r>
              <a:rPr lang="en-US" sz="3000" dirty="0" err="1"/>
              <a:t>potpunog</a:t>
            </a:r>
            <a:r>
              <a:rPr lang="en-US" sz="3000" dirty="0"/>
              <a:t> </a:t>
            </a:r>
            <a:r>
              <a:rPr lang="en-US" sz="3000" dirty="0" err="1"/>
              <a:t>telesnog</a:t>
            </a:r>
            <a:r>
              <a:rPr lang="en-US" sz="3000" dirty="0"/>
              <a:t> (</a:t>
            </a:r>
            <a:r>
              <a:rPr lang="en-US" sz="3000" dirty="0" err="1"/>
              <a:t>fizičkog</a:t>
            </a:r>
            <a:r>
              <a:rPr lang="en-US" sz="3000" dirty="0"/>
              <a:t>), </a:t>
            </a:r>
            <a:r>
              <a:rPr lang="en-US" sz="3000" dirty="0" err="1"/>
              <a:t>duševnog</a:t>
            </a:r>
            <a:r>
              <a:rPr lang="en-US" sz="3000" dirty="0"/>
              <a:t> (</a:t>
            </a:r>
            <a:r>
              <a:rPr lang="en-US" sz="3000" dirty="0" err="1"/>
              <a:t>psihičkog</a:t>
            </a:r>
            <a:r>
              <a:rPr lang="en-US" sz="3000" dirty="0"/>
              <a:t>)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socijalnog</a:t>
            </a:r>
            <a:r>
              <a:rPr lang="en-US" sz="3000" dirty="0"/>
              <a:t> </a:t>
            </a:r>
            <a:r>
              <a:rPr lang="en-US" sz="3000" dirty="0" err="1"/>
              <a:t>blagostanja</a:t>
            </a:r>
            <a:r>
              <a:rPr lang="en-US" sz="3000" dirty="0"/>
              <a:t>, a ne </a:t>
            </a:r>
            <a:r>
              <a:rPr lang="en-US" sz="3000" dirty="0" err="1"/>
              <a:t>samo</a:t>
            </a:r>
            <a:r>
              <a:rPr lang="en-US" sz="3000" dirty="0"/>
              <a:t> </a:t>
            </a:r>
            <a:r>
              <a:rPr lang="en-US" sz="3000" dirty="0" err="1"/>
              <a:t>odsustvo</a:t>
            </a:r>
            <a:r>
              <a:rPr lang="en-US" sz="3000" dirty="0"/>
              <a:t> </a:t>
            </a:r>
            <a:r>
              <a:rPr lang="en-US" sz="3000" dirty="0" err="1"/>
              <a:t>bolesti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iznemoglosti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9230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3D49B-1681-41B8-9379-56CC4C5C0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45205-D4E4-439A-8784-197342121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Adolescenti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slobodni</a:t>
            </a:r>
            <a:r>
              <a:rPr lang="en-US" dirty="0"/>
              <a:t>, </a:t>
            </a:r>
            <a:r>
              <a:rPr lang="en-US" dirty="0" err="1"/>
              <a:t>samostalni</a:t>
            </a:r>
            <a:r>
              <a:rPr lang="en-US" dirty="0"/>
              <a:t> I </a:t>
            </a:r>
            <a:r>
              <a:rPr lang="en-US" dirty="0" err="1"/>
              <a:t>nezavisni</a:t>
            </a:r>
            <a:r>
              <a:rPr lang="en-US" dirty="0"/>
              <a:t>. </a:t>
            </a:r>
            <a:r>
              <a:rPr lang="en-US" dirty="0" err="1"/>
              <a:t>Roditelji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da </a:t>
            </a:r>
            <a:r>
              <a:rPr lang="en-US" dirty="0" err="1"/>
              <a:t>ih</a:t>
            </a:r>
            <a:r>
              <a:rPr lang="en-US" dirty="0"/>
              <a:t> </a:t>
            </a:r>
            <a:r>
              <a:rPr lang="en-US" dirty="0" err="1"/>
              <a:t>kontrolišu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misle</a:t>
            </a:r>
            <a:r>
              <a:rPr lang="en-US" dirty="0"/>
              <a:t> da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zreli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to </a:t>
            </a:r>
            <a:r>
              <a:rPr lang="en-US" dirty="0" err="1"/>
              <a:t>dovodi</a:t>
            </a:r>
            <a:r>
              <a:rPr lang="en-US" dirty="0"/>
              <a:t> do </a:t>
            </a:r>
            <a:r>
              <a:rPr lang="en-US" dirty="0" err="1"/>
              <a:t>sukoba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njih</a:t>
            </a:r>
            <a:r>
              <a:rPr lang="en-US" dirty="0"/>
              <a:t>. </a:t>
            </a:r>
            <a:r>
              <a:rPr lang="en-US" dirty="0" err="1"/>
              <a:t>Vremenom</a:t>
            </a:r>
            <a:r>
              <a:rPr lang="en-US" dirty="0"/>
              <a:t>, </a:t>
            </a:r>
            <a:r>
              <a:rPr lang="en-US" dirty="0" err="1"/>
              <a:t>roditelji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poverenje</a:t>
            </a:r>
            <a:r>
              <a:rPr lang="en-US" dirty="0"/>
              <a:t> u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sposobnost</a:t>
            </a:r>
            <a:r>
              <a:rPr lang="en-US" dirty="0"/>
              <a:t>. </a:t>
            </a:r>
            <a:r>
              <a:rPr lang="en-US" dirty="0" err="1"/>
              <a:t>Sukobi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najčešći</a:t>
            </a:r>
            <a:r>
              <a:rPr lang="en-US" dirty="0"/>
              <a:t> u </a:t>
            </a:r>
            <a:r>
              <a:rPr lang="en-US" dirty="0" err="1"/>
              <a:t>svakodnevnim</a:t>
            </a:r>
            <a:r>
              <a:rPr lang="en-US" dirty="0"/>
              <a:t> </a:t>
            </a:r>
            <a:r>
              <a:rPr lang="en-US" dirty="0" err="1"/>
              <a:t>pravilima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, </a:t>
            </a:r>
            <a:r>
              <a:rPr lang="en-US" dirty="0" err="1"/>
              <a:t>poput</a:t>
            </a:r>
            <a:r>
              <a:rPr lang="en-US" dirty="0"/>
              <a:t> </a:t>
            </a:r>
            <a:r>
              <a:rPr lang="en-US" dirty="0" err="1"/>
              <a:t>oblačenja</a:t>
            </a:r>
            <a:r>
              <a:rPr lang="en-US" dirty="0"/>
              <a:t>, </a:t>
            </a:r>
            <a:r>
              <a:rPr lang="en-US" dirty="0" err="1"/>
              <a:t>izlazaka</a:t>
            </a:r>
            <a:r>
              <a:rPr lang="en-US" dirty="0"/>
              <a:t>, </a:t>
            </a:r>
            <a:r>
              <a:rPr lang="en-US" dirty="0" err="1"/>
              <a:t>pospremanja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dr. </a:t>
            </a:r>
            <a:r>
              <a:rPr lang="en-US" dirty="0" err="1"/>
              <a:t>Mnogo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ređi</a:t>
            </a:r>
            <a:r>
              <a:rPr lang="en-US" dirty="0"/>
              <a:t> </a:t>
            </a:r>
            <a:r>
              <a:rPr lang="en-US" dirty="0" err="1"/>
              <a:t>sukobi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religije</a:t>
            </a:r>
            <a:r>
              <a:rPr lang="en-US" dirty="0"/>
              <a:t>, </a:t>
            </a:r>
            <a:r>
              <a:rPr lang="en-US" dirty="0" err="1"/>
              <a:t>politike</a:t>
            </a:r>
            <a:r>
              <a:rPr lang="en-US" dirty="0"/>
              <a:t>, </a:t>
            </a:r>
            <a:r>
              <a:rPr lang="en-US" dirty="0" err="1"/>
              <a:t>ekonomije</a:t>
            </a:r>
            <a:r>
              <a:rPr lang="en-US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40863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96817-D384-4F1C-9AA9-BC91F4F5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D9C14B-54F0-4CD6-A5F9-621E95759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Za </a:t>
            </a:r>
            <a:r>
              <a:rPr lang="en-US" dirty="0" err="1"/>
              <a:t>razliku</a:t>
            </a:r>
            <a:r>
              <a:rPr lang="en-US" dirty="0"/>
              <a:t> od </a:t>
            </a:r>
            <a:r>
              <a:rPr lang="en-US" dirty="0" err="1"/>
              <a:t>detinjstva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roditelji</a:t>
            </a:r>
            <a:r>
              <a:rPr lang="en-US" dirty="0"/>
              <a:t> </a:t>
            </a:r>
            <a:r>
              <a:rPr lang="en-US" dirty="0" err="1"/>
              <a:t>bili</a:t>
            </a:r>
            <a:r>
              <a:rPr lang="en-US" dirty="0"/>
              <a:t> </a:t>
            </a:r>
            <a:r>
              <a:rPr lang="en-US" dirty="0" err="1"/>
              <a:t>najvažnija</a:t>
            </a:r>
            <a:r>
              <a:rPr lang="en-US" dirty="0"/>
              <a:t> </a:t>
            </a:r>
            <a:r>
              <a:rPr lang="en-US" dirty="0" err="1"/>
              <a:t>emocionalna</a:t>
            </a:r>
            <a:r>
              <a:rPr lang="en-US" dirty="0"/>
              <a:t> </a:t>
            </a:r>
            <a:r>
              <a:rPr lang="en-US" dirty="0" err="1"/>
              <a:t>podrška</a:t>
            </a:r>
            <a:r>
              <a:rPr lang="en-US" dirty="0"/>
              <a:t>, </a:t>
            </a:r>
            <a:r>
              <a:rPr lang="en-US" dirty="0" err="1"/>
              <a:t>sada</a:t>
            </a:r>
            <a:r>
              <a:rPr lang="en-US" dirty="0"/>
              <a:t>, u </a:t>
            </a:r>
            <a:r>
              <a:rPr lang="en-US" dirty="0" err="1"/>
              <a:t>adolescenciji</a:t>
            </a:r>
            <a:r>
              <a:rPr lang="en-US" dirty="0"/>
              <a:t> to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prijatelji</a:t>
            </a:r>
            <a:r>
              <a:rPr lang="en-US" dirty="0"/>
              <a:t>. Sa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razmenjuju</a:t>
            </a:r>
            <a:r>
              <a:rPr lang="en-US" dirty="0"/>
              <a:t> </a:t>
            </a:r>
            <a:r>
              <a:rPr lang="en-US" dirty="0" err="1"/>
              <a:t>intimna</a:t>
            </a:r>
            <a:r>
              <a:rPr lang="en-US" dirty="0"/>
              <a:t> </a:t>
            </a:r>
            <a:r>
              <a:rPr lang="en-US" dirty="0" err="1"/>
              <a:t>iskustva</a:t>
            </a:r>
            <a:r>
              <a:rPr lang="en-US" dirty="0"/>
              <a:t>, </a:t>
            </a:r>
            <a:r>
              <a:rPr lang="en-US" dirty="0" err="1"/>
              <a:t>provode</a:t>
            </a:r>
            <a:r>
              <a:rPr lang="en-US" dirty="0"/>
              <a:t> </a:t>
            </a:r>
            <a:r>
              <a:rPr lang="en-US" dirty="0" err="1"/>
              <a:t>najviše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preduzimaju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.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podršku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razumevanje</a:t>
            </a:r>
            <a:r>
              <a:rPr lang="en-US" dirty="0"/>
              <a:t> </a:t>
            </a:r>
            <a:r>
              <a:rPr lang="en-US" dirty="0" err="1"/>
              <a:t>prijatelja</a:t>
            </a:r>
            <a:r>
              <a:rPr lang="en-US" dirty="0"/>
              <a:t>, </a:t>
            </a:r>
            <a:r>
              <a:rPr lang="en-US" dirty="0" err="1"/>
              <a:t>adolescenti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samopoštovanje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,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samostalnije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snažnije</a:t>
            </a:r>
            <a:r>
              <a:rPr lang="en-US" dirty="0"/>
              <a:t> </a:t>
            </a:r>
            <a:r>
              <a:rPr lang="en-US" dirty="0" err="1"/>
              <a:t>ličnosti</a:t>
            </a:r>
            <a:r>
              <a:rPr lang="en-US" dirty="0"/>
              <a:t>.</a:t>
            </a:r>
          </a:p>
          <a:p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izgled</a:t>
            </a:r>
            <a:r>
              <a:rPr lang="en-US" dirty="0"/>
              <a:t> </a:t>
            </a:r>
            <a:r>
              <a:rPr lang="en-US" dirty="0" err="1"/>
              <a:t>mesta</a:t>
            </a:r>
            <a:r>
              <a:rPr lang="en-US" dirty="0"/>
              <a:t> </a:t>
            </a:r>
            <a:r>
              <a:rPr lang="en-US" dirty="0" err="1"/>
              <a:t>izlazaka</a:t>
            </a:r>
            <a:r>
              <a:rPr lang="en-US" dirty="0"/>
              <a:t>, </a:t>
            </a:r>
            <a:r>
              <a:rPr lang="en-US" dirty="0" err="1"/>
              <a:t>vrstu</a:t>
            </a:r>
            <a:r>
              <a:rPr lang="en-US" dirty="0"/>
              <a:t> </a:t>
            </a:r>
            <a:r>
              <a:rPr lang="en-US" dirty="0" err="1"/>
              <a:t>muzike</a:t>
            </a:r>
            <a:r>
              <a:rPr lang="en-US" dirty="0"/>
              <a:t>... </a:t>
            </a:r>
            <a:r>
              <a:rPr lang="en-US" dirty="0" err="1"/>
              <a:t>Adolescenti</a:t>
            </a:r>
            <a:r>
              <a:rPr lang="en-US" dirty="0"/>
              <a:t>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spremno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slede</a:t>
            </a:r>
            <a:r>
              <a:rPr lang="en-US" dirty="0"/>
              <a:t> ta </a:t>
            </a:r>
            <a:r>
              <a:rPr lang="en-US" dirty="0" err="1"/>
              <a:t>pravila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je </a:t>
            </a:r>
            <a:r>
              <a:rPr lang="en-US" dirty="0" err="1"/>
              <a:t>važno</a:t>
            </a:r>
            <a:r>
              <a:rPr lang="en-US" dirty="0"/>
              <a:t> da </a:t>
            </a:r>
            <a:r>
              <a:rPr lang="en-US" dirty="0" err="1"/>
              <a:t>budu</a:t>
            </a:r>
            <a:r>
              <a:rPr lang="en-US" dirty="0"/>
              <a:t> </a:t>
            </a:r>
            <a:r>
              <a:rPr lang="en-US" dirty="0" err="1"/>
              <a:t>prihvaćeni</a:t>
            </a:r>
            <a:r>
              <a:rPr lang="en-US" dirty="0"/>
              <a:t>.</a:t>
            </a:r>
          </a:p>
          <a:p>
            <a:r>
              <a:rPr lang="en-US" dirty="0" err="1"/>
              <a:t>Adolescenti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potrebu</a:t>
            </a:r>
            <a:r>
              <a:rPr lang="en-US" dirty="0"/>
              <a:t> da </a:t>
            </a:r>
            <a:r>
              <a:rPr lang="en-US" dirty="0" err="1"/>
              <a:t>spoznaju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osobine</a:t>
            </a:r>
            <a:r>
              <a:rPr lang="en-US" dirty="0"/>
              <a:t>, </a:t>
            </a:r>
            <a:r>
              <a:rPr lang="en-US" dirty="0" err="1"/>
              <a:t>uverenja</a:t>
            </a:r>
            <a:r>
              <a:rPr lang="en-US" dirty="0"/>
              <a:t>, </a:t>
            </a:r>
            <a:r>
              <a:rPr lang="en-US" dirty="0" err="1"/>
              <a:t>sposobnosti</a:t>
            </a:r>
            <a:r>
              <a:rPr lang="en-US" dirty="0"/>
              <a:t>, </a:t>
            </a:r>
            <a:r>
              <a:rPr lang="en-US" dirty="0" err="1"/>
              <a:t>životne</a:t>
            </a:r>
            <a:r>
              <a:rPr lang="en-US" dirty="0"/>
              <a:t> </a:t>
            </a:r>
            <a:r>
              <a:rPr lang="en-US" dirty="0" err="1"/>
              <a:t>ciljeve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po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slični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ljudima</a:t>
            </a:r>
            <a:r>
              <a:rPr lang="en-US" dirty="0"/>
              <a:t>, a po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različiti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2876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03EF-C0D8-428B-AC8B-ABC052CD3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C7644-9BB9-4FB7-B6BD-9CD280E83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>
                <a:hlinkClick r:id="rId2" tooltip="formiranje identiteta"/>
              </a:rPr>
              <a:t>Formiranje</a:t>
            </a:r>
            <a:r>
              <a:rPr lang="en-US" b="1" dirty="0">
                <a:hlinkClick r:id="rId2" tooltip="formiranje identiteta"/>
              </a:rPr>
              <a:t> </a:t>
            </a:r>
            <a:r>
              <a:rPr lang="en-US" b="1" dirty="0" err="1">
                <a:hlinkClick r:id="rId2" tooltip="formiranje identiteta"/>
              </a:rPr>
              <a:t>identiteta</a:t>
            </a:r>
            <a:r>
              <a:rPr lang="en-US" dirty="0"/>
              <a:t>  </a:t>
            </a:r>
          </a:p>
          <a:p>
            <a:r>
              <a:rPr lang="en-US" dirty="0" err="1"/>
              <a:t>Psiholog</a:t>
            </a:r>
            <a:r>
              <a:rPr lang="en-US" dirty="0"/>
              <a:t> Erik Erikson </a:t>
            </a:r>
            <a:r>
              <a:rPr lang="en-US" dirty="0" err="1"/>
              <a:t>smatrao</a:t>
            </a:r>
            <a:r>
              <a:rPr lang="en-US" dirty="0"/>
              <a:t> je da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identiteta</a:t>
            </a:r>
            <a:r>
              <a:rPr lang="en-US" dirty="0"/>
              <a:t> u </a:t>
            </a:r>
            <a:r>
              <a:rPr lang="en-US" dirty="0" err="1"/>
              <a:t>adolescenciji</a:t>
            </a:r>
            <a:r>
              <a:rPr lang="en-US" dirty="0"/>
              <a:t> </a:t>
            </a:r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/>
              <a:t>potreba</a:t>
            </a:r>
            <a:r>
              <a:rPr lang="en-US" dirty="0"/>
              <a:t> da se </a:t>
            </a:r>
            <a:r>
              <a:rPr lang="en-US" dirty="0" err="1"/>
              <a:t>izabere</a:t>
            </a:r>
            <a:r>
              <a:rPr lang="en-US" dirty="0"/>
              <a:t> </a:t>
            </a:r>
            <a:r>
              <a:rPr lang="en-US" dirty="0" err="1"/>
              <a:t>buduća</a:t>
            </a:r>
            <a:r>
              <a:rPr lang="en-US" dirty="0"/>
              <a:t> </a:t>
            </a:r>
            <a:r>
              <a:rPr lang="en-US" dirty="0" err="1"/>
              <a:t>profesija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je to </a:t>
            </a:r>
            <a:r>
              <a:rPr lang="en-US" dirty="0" err="1"/>
              <a:t>najteži</a:t>
            </a:r>
            <a:r>
              <a:rPr lang="en-US" dirty="0"/>
              <a:t> </a:t>
            </a:r>
            <a:r>
              <a:rPr lang="en-US" dirty="0" err="1"/>
              <a:t>zadatak</a:t>
            </a:r>
            <a:r>
              <a:rPr lang="en-US" dirty="0"/>
              <a:t> u </a:t>
            </a:r>
            <a:r>
              <a:rPr lang="en-US" dirty="0" err="1"/>
              <a:t>adolescenciji</a:t>
            </a:r>
            <a:r>
              <a:rPr lang="en-US" dirty="0"/>
              <a:t>. To je </a:t>
            </a:r>
            <a:r>
              <a:rPr lang="en-US" dirty="0" err="1"/>
              <a:t>dugotrajan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preispitivanja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izazvati</a:t>
            </a:r>
            <a:r>
              <a:rPr lang="en-US" dirty="0"/>
              <a:t> </a:t>
            </a:r>
            <a:r>
              <a:rPr lang="en-US" dirty="0" err="1"/>
              <a:t>krizu</a:t>
            </a:r>
            <a:r>
              <a:rPr lang="en-US" dirty="0"/>
              <a:t> </a:t>
            </a:r>
            <a:r>
              <a:rPr lang="en-US" dirty="0" err="1"/>
              <a:t>identiteta</a:t>
            </a:r>
            <a:r>
              <a:rPr lang="en-US" dirty="0"/>
              <a:t>. </a:t>
            </a:r>
          </a:p>
          <a:p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adolescenti</a:t>
            </a:r>
            <a:r>
              <a:rPr lang="en-US" dirty="0"/>
              <a:t> ne </a:t>
            </a:r>
            <a:r>
              <a:rPr lang="en-US" dirty="0" err="1"/>
              <a:t>reše</a:t>
            </a:r>
            <a:r>
              <a:rPr lang="en-US" dirty="0"/>
              <a:t> </a:t>
            </a:r>
            <a:r>
              <a:rPr lang="en-US" dirty="0" err="1"/>
              <a:t>krizu</a:t>
            </a:r>
            <a:r>
              <a:rPr lang="en-US" dirty="0"/>
              <a:t> </a:t>
            </a:r>
            <a:r>
              <a:rPr lang="en-US" dirty="0" err="1"/>
              <a:t>identiteta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olako</a:t>
            </a:r>
            <a:r>
              <a:rPr lang="en-US" dirty="0"/>
              <a:t> </a:t>
            </a:r>
            <a:r>
              <a:rPr lang="en-US" dirty="0" err="1"/>
              <a:t>prihvataju</a:t>
            </a:r>
            <a:r>
              <a:rPr lang="en-US" dirty="0"/>
              <a:t> </a:t>
            </a:r>
            <a:r>
              <a:rPr lang="en-US" dirty="0" err="1"/>
              <a:t>identitet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nameću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. Erikson je </a:t>
            </a:r>
            <a:r>
              <a:rPr lang="en-US" dirty="0" err="1"/>
              <a:t>smatrao</a:t>
            </a:r>
            <a:r>
              <a:rPr lang="en-US" dirty="0"/>
              <a:t> da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ne </a:t>
            </a:r>
            <a:r>
              <a:rPr lang="en-US" dirty="0" err="1"/>
              <a:t>razreše</a:t>
            </a:r>
            <a:r>
              <a:rPr lang="en-US" dirty="0"/>
              <a:t> </a:t>
            </a:r>
            <a:r>
              <a:rPr lang="en-US" dirty="0" err="1"/>
              <a:t>krizu</a:t>
            </a:r>
            <a:r>
              <a:rPr lang="en-US" dirty="0"/>
              <a:t> </a:t>
            </a:r>
            <a:r>
              <a:rPr lang="en-US" dirty="0" err="1"/>
              <a:t>identiteta</a:t>
            </a:r>
            <a:r>
              <a:rPr lang="en-US" dirty="0"/>
              <a:t> </a:t>
            </a:r>
            <a:r>
              <a:rPr lang="en-US" dirty="0" err="1"/>
              <a:t>nemaju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jasan</a:t>
            </a:r>
            <a:r>
              <a:rPr lang="en-US" dirty="0"/>
              <a:t> </a:t>
            </a:r>
            <a:r>
              <a:rPr lang="en-US" dirty="0" err="1"/>
              <a:t>doživljaj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postaju</a:t>
            </a:r>
            <a:r>
              <a:rPr lang="en-US" dirty="0"/>
              <a:t> </a:t>
            </a:r>
            <a:r>
              <a:rPr lang="en-US" dirty="0" err="1"/>
              <a:t>nesigurni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nedosledni</a:t>
            </a:r>
            <a:r>
              <a:rPr lang="en-US" dirty="0"/>
              <a:t> u </a:t>
            </a:r>
            <a:r>
              <a:rPr lang="en-US" dirty="0" err="1"/>
              <a:t>sporvođenju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zavisni</a:t>
            </a:r>
            <a:r>
              <a:rPr lang="en-US" dirty="0"/>
              <a:t> od </a:t>
            </a:r>
            <a:r>
              <a:rPr lang="en-US" dirty="0" err="1"/>
              <a:t>tuđih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955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52F67-53A8-4936-B5AC-178FDFADB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 err="1">
                <a:hlinkClick r:id="rId2" tooltip="poreme aji u adolescenciji"/>
              </a:rPr>
              <a:t>Poremećaji</a:t>
            </a:r>
            <a:r>
              <a:rPr lang="en-US" sz="4400" b="1" dirty="0">
                <a:hlinkClick r:id="rId2" tooltip="poreme aji u adolescenciji"/>
              </a:rPr>
              <a:t> u </a:t>
            </a:r>
            <a:r>
              <a:rPr lang="en-US" sz="4400" b="1" dirty="0" err="1">
                <a:hlinkClick r:id="rId2" tooltip="poreme aji u adolescenciji"/>
              </a:rPr>
              <a:t>adolescenciji</a:t>
            </a:r>
            <a:r>
              <a:rPr lang="en-US" sz="4400" dirty="0"/>
              <a:t> </a:t>
            </a:r>
            <a:br>
              <a:rPr lang="en-US" sz="44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99FAB-88AA-41A8-A4BA-CC717E661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Najčešći</a:t>
            </a:r>
            <a:r>
              <a:rPr lang="en-US" sz="2400" dirty="0"/>
              <a:t> </a:t>
            </a:r>
            <a:r>
              <a:rPr lang="en-US" sz="2400" dirty="0" err="1"/>
              <a:t>problemi</a:t>
            </a:r>
            <a:r>
              <a:rPr lang="en-US" sz="2400" dirty="0"/>
              <a:t> u </a:t>
            </a:r>
            <a:r>
              <a:rPr lang="en-US" sz="2400" dirty="0" err="1"/>
              <a:t>adolescenciji</a:t>
            </a:r>
            <a:r>
              <a:rPr lang="en-US" sz="2400" dirty="0"/>
              <a:t> </a:t>
            </a:r>
            <a:r>
              <a:rPr lang="en-US" sz="2400" dirty="0" err="1"/>
              <a:t>jesu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err="1"/>
              <a:t>alkoholizam</a:t>
            </a:r>
            <a:r>
              <a:rPr lang="en-US" sz="2400" dirty="0"/>
              <a:t>, </a:t>
            </a:r>
          </a:p>
          <a:p>
            <a:r>
              <a:rPr lang="en-US" sz="2400" dirty="0" err="1"/>
              <a:t>narkomanija</a:t>
            </a:r>
            <a:r>
              <a:rPr lang="en-US" sz="2400" dirty="0"/>
              <a:t>,</a:t>
            </a:r>
          </a:p>
          <a:p>
            <a:r>
              <a:rPr lang="en-US" sz="2400" dirty="0" err="1"/>
              <a:t>anoreksija</a:t>
            </a:r>
            <a:r>
              <a:rPr lang="en-US" sz="2400" dirty="0"/>
              <a:t>, </a:t>
            </a:r>
          </a:p>
          <a:p>
            <a:r>
              <a:rPr lang="en-US" sz="2400" dirty="0" err="1"/>
              <a:t>bulimija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maloletnička</a:t>
            </a:r>
            <a:r>
              <a:rPr lang="en-US" sz="2400" dirty="0"/>
              <a:t> </a:t>
            </a:r>
            <a:r>
              <a:rPr lang="en-US" sz="2400" dirty="0" err="1"/>
              <a:t>delikvencija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6082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3B844-6346-4AA0-8A00-D92EEA02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E1D4A-3FAB-44CF-8984-EC80DDD1C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Razlozi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adolescent </a:t>
            </a:r>
            <a:r>
              <a:rPr lang="en-US" dirty="0" err="1"/>
              <a:t>konzumiraju</a:t>
            </a:r>
            <a:r>
              <a:rPr lang="en-US" dirty="0"/>
              <a:t> </a:t>
            </a:r>
            <a:r>
              <a:rPr lang="en-US" dirty="0" err="1"/>
              <a:t>alkohol</a:t>
            </a:r>
            <a:r>
              <a:rPr lang="en-US" dirty="0"/>
              <a:t> I </a:t>
            </a:r>
            <a:r>
              <a:rPr lang="en-US" dirty="0" err="1"/>
              <a:t>drogu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radoznalost</a:t>
            </a:r>
            <a:r>
              <a:rPr lang="en-US" dirty="0"/>
              <a:t>, </a:t>
            </a:r>
            <a:r>
              <a:rPr lang="en-US" dirty="0" err="1"/>
              <a:t>radi</a:t>
            </a:r>
            <a:r>
              <a:rPr lang="en-US" dirty="0"/>
              <a:t> </a:t>
            </a:r>
            <a:r>
              <a:rPr lang="en-US" dirty="0" err="1"/>
              <a:t>zabave</a:t>
            </a:r>
            <a:r>
              <a:rPr lang="en-US" dirty="0"/>
              <a:t>, </a:t>
            </a:r>
            <a:r>
              <a:rPr lang="en-US" dirty="0" err="1"/>
              <a:t>razni</a:t>
            </a:r>
            <a:r>
              <a:rPr lang="en-US" dirty="0"/>
              <a:t> </a:t>
            </a:r>
            <a:r>
              <a:rPr lang="en-US" dirty="0" err="1"/>
              <a:t>problemi</a:t>
            </a:r>
            <a:r>
              <a:rPr lang="en-US" dirty="0"/>
              <a:t> u </a:t>
            </a:r>
            <a:r>
              <a:rPr lang="en-US" dirty="0" err="1"/>
              <a:t>porodici</a:t>
            </a:r>
            <a:r>
              <a:rPr lang="en-US" dirty="0"/>
              <a:t>, </a:t>
            </a:r>
            <a:r>
              <a:rPr lang="en-US" dirty="0" err="1"/>
              <a:t>školi</a:t>
            </a:r>
            <a:r>
              <a:rPr lang="en-US" dirty="0"/>
              <a:t>, </a:t>
            </a:r>
            <a:r>
              <a:rPr lang="en-US" dirty="0" err="1"/>
              <a:t>ljubavi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24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C427-D0E5-4052-863B-B5EE74126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805AA-6E36-49B6-ABA3-D80546417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opijanje</a:t>
            </a:r>
            <a:r>
              <a:rPr lang="en-US" dirty="0"/>
              <a:t> </a:t>
            </a:r>
            <a:r>
              <a:rPr lang="en-US" dirty="0" err="1"/>
              <a:t>alkoholom</a:t>
            </a:r>
            <a:r>
              <a:rPr lang="en-US" dirty="0"/>
              <a:t> </a:t>
            </a:r>
            <a:r>
              <a:rPr lang="en-US" dirty="0" err="1"/>
              <a:t>pogoršava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psihičke</a:t>
            </a:r>
            <a:r>
              <a:rPr lang="en-US" dirty="0"/>
              <a:t> I </a:t>
            </a:r>
            <a:r>
              <a:rPr lang="en-US" dirty="0" err="1"/>
              <a:t>fizičke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. </a:t>
            </a:r>
            <a:r>
              <a:rPr lang="en-US" dirty="0" err="1"/>
              <a:t>Razvijaju</a:t>
            </a:r>
            <a:r>
              <a:rPr lang="en-US" dirty="0"/>
              <a:t> se </a:t>
            </a:r>
            <a:r>
              <a:rPr lang="en-US" dirty="0" err="1"/>
              <a:t>osobine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neodgovornost</a:t>
            </a:r>
            <a:r>
              <a:rPr lang="en-US" dirty="0"/>
              <a:t>, </a:t>
            </a:r>
            <a:r>
              <a:rPr lang="en-US" dirty="0" err="1"/>
              <a:t>depresivnost</a:t>
            </a:r>
            <a:r>
              <a:rPr lang="en-US" dirty="0"/>
              <a:t>, </a:t>
            </a:r>
            <a:r>
              <a:rPr lang="en-US" dirty="0" err="1"/>
              <a:t>agresivnost</a:t>
            </a:r>
            <a:r>
              <a:rPr lang="en-US" dirty="0"/>
              <a:t>... </a:t>
            </a:r>
          </a:p>
          <a:p>
            <a:r>
              <a:rPr lang="en-US" dirty="0" err="1"/>
              <a:t>Hronično</a:t>
            </a:r>
            <a:r>
              <a:rPr lang="en-US" dirty="0"/>
              <a:t> </a:t>
            </a:r>
            <a:r>
              <a:rPr lang="en-US" dirty="0" err="1"/>
              <a:t>opijanje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izazvati</a:t>
            </a:r>
            <a:r>
              <a:rPr lang="en-US" dirty="0"/>
              <a:t> </a:t>
            </a:r>
            <a:r>
              <a:rPr lang="en-US" dirty="0" err="1"/>
              <a:t>težak</a:t>
            </a:r>
            <a:r>
              <a:rPr lang="en-US" dirty="0"/>
              <a:t> </a:t>
            </a:r>
            <a:r>
              <a:rPr lang="en-US" dirty="0" err="1"/>
              <a:t>psihički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fizički</a:t>
            </a:r>
            <a:r>
              <a:rPr lang="en-US" dirty="0"/>
              <a:t> </a:t>
            </a:r>
            <a:r>
              <a:rPr lang="en-US" dirty="0" err="1"/>
              <a:t>poremećaj-delirijum</a:t>
            </a:r>
            <a:r>
              <a:rPr lang="en-US" dirty="0"/>
              <a:t> tremens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javlja</a:t>
            </a:r>
            <a:r>
              <a:rPr lang="en-US" dirty="0"/>
              <a:t> </a:t>
            </a:r>
            <a:r>
              <a:rPr lang="en-US" dirty="0" err="1"/>
              <a:t>usled</a:t>
            </a:r>
            <a:r>
              <a:rPr lang="en-US" dirty="0"/>
              <a:t> </a:t>
            </a:r>
            <a:r>
              <a:rPr lang="en-US" dirty="0" err="1"/>
              <a:t>nagle</a:t>
            </a:r>
            <a:r>
              <a:rPr lang="en-US" dirty="0"/>
              <a:t> </a:t>
            </a:r>
            <a:r>
              <a:rPr lang="en-US" dirty="0" err="1"/>
              <a:t>apstinencije</a:t>
            </a:r>
            <a:r>
              <a:rPr lang="en-US" dirty="0"/>
              <a:t>, a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drhtanje</a:t>
            </a:r>
            <a:r>
              <a:rPr lang="en-US" dirty="0"/>
              <a:t>, </a:t>
            </a:r>
            <a:r>
              <a:rPr lang="en-US" dirty="0" err="1"/>
              <a:t>jaki</a:t>
            </a:r>
            <a:r>
              <a:rPr lang="en-US" dirty="0"/>
              <a:t> </a:t>
            </a:r>
            <a:r>
              <a:rPr lang="en-US" dirty="0" err="1"/>
              <a:t>bolovi</a:t>
            </a:r>
            <a:r>
              <a:rPr lang="en-US" dirty="0"/>
              <a:t>, </a:t>
            </a:r>
            <a:r>
              <a:rPr lang="en-US" dirty="0" err="1"/>
              <a:t>mučnina</a:t>
            </a:r>
            <a:r>
              <a:rPr lang="en-US" dirty="0"/>
              <a:t>...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4445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17DD-93DD-4F8A-8803-7BE6F7870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9C863-A766-4401-BB09-5A1522862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Droga</a:t>
            </a:r>
            <a:r>
              <a:rPr lang="en-US" dirty="0"/>
              <a:t> se </a:t>
            </a:r>
            <a:r>
              <a:rPr lang="en-US" dirty="0" err="1"/>
              <a:t>uzima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želje</a:t>
            </a:r>
            <a:r>
              <a:rPr lang="en-US" dirty="0"/>
              <a:t> za </a:t>
            </a:r>
            <a:r>
              <a:rPr lang="en-US" dirty="0" err="1"/>
              <a:t>stanjem</a:t>
            </a:r>
            <a:r>
              <a:rPr lang="en-US" dirty="0"/>
              <a:t> u </a:t>
            </a:r>
            <a:r>
              <a:rPr lang="en-US" dirty="0" err="1"/>
              <a:t>kojem</a:t>
            </a:r>
            <a:r>
              <a:rPr lang="en-US" dirty="0"/>
              <a:t> se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oseća</a:t>
            </a:r>
            <a:r>
              <a:rPr lang="en-US" dirty="0"/>
              <a:t> </a:t>
            </a:r>
            <a:r>
              <a:rPr lang="en-US" dirty="0" err="1"/>
              <a:t>prijatno</a:t>
            </a:r>
            <a:r>
              <a:rPr lang="en-US" dirty="0"/>
              <a:t>, </a:t>
            </a:r>
            <a:r>
              <a:rPr lang="en-US" dirty="0" err="1"/>
              <a:t>zadovoljno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opušteno</a:t>
            </a:r>
            <a:r>
              <a:rPr lang="en-US" dirty="0"/>
              <a:t>. </a:t>
            </a:r>
            <a:r>
              <a:rPr lang="en-US" dirty="0" err="1"/>
              <a:t>Dejstvo</a:t>
            </a:r>
            <a:r>
              <a:rPr lang="en-US" dirty="0"/>
              <a:t> </a:t>
            </a:r>
            <a:r>
              <a:rPr lang="en-US" dirty="0" err="1"/>
              <a:t>droge</a:t>
            </a:r>
            <a:r>
              <a:rPr lang="en-US" dirty="0"/>
              <a:t> je </a:t>
            </a:r>
            <a:r>
              <a:rPr lang="en-US" dirty="0" err="1"/>
              <a:t>kratko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toga </a:t>
            </a:r>
            <a:r>
              <a:rPr lang="en-US" dirty="0" err="1"/>
              <a:t>nastaju</a:t>
            </a:r>
            <a:r>
              <a:rPr lang="en-US" dirty="0"/>
              <a:t> </a:t>
            </a:r>
            <a:r>
              <a:rPr lang="en-US" dirty="0" err="1"/>
              <a:t>jaka</a:t>
            </a:r>
            <a:r>
              <a:rPr lang="en-US" dirty="0"/>
              <a:t> </a:t>
            </a:r>
            <a:r>
              <a:rPr lang="en-US" dirty="0" err="1"/>
              <a:t>napetost</a:t>
            </a:r>
            <a:r>
              <a:rPr lang="en-US" dirty="0"/>
              <a:t>, </a:t>
            </a:r>
            <a:r>
              <a:rPr lang="en-US" dirty="0" err="1"/>
              <a:t>nezadovoljstvo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praznina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41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CBC4C-A08D-4375-A898-540B91F65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268A4-E263-44EC-ABE7-7452658E3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hlinkClick r:id="rId2" tooltip="slide20"/>
              </a:rPr>
              <a:t>Anoreksija</a:t>
            </a:r>
            <a:r>
              <a:rPr lang="en-US" b="1" dirty="0">
                <a:hlinkClick r:id="rId2" tooltip="slide20"/>
              </a:rPr>
              <a:t> </a:t>
            </a:r>
            <a:r>
              <a:rPr lang="en-US" b="1" dirty="0" err="1">
                <a:hlinkClick r:id="rId2" tooltip="slide20"/>
              </a:rPr>
              <a:t>i</a:t>
            </a:r>
            <a:r>
              <a:rPr lang="en-US" b="1" dirty="0">
                <a:hlinkClick r:id="rId2" tooltip="slide20"/>
              </a:rPr>
              <a:t> </a:t>
            </a:r>
            <a:r>
              <a:rPr lang="en-US" b="1" dirty="0" err="1">
                <a:hlinkClick r:id="rId2" tooltip="slide20"/>
              </a:rPr>
              <a:t>bulimija</a:t>
            </a:r>
            <a:r>
              <a:rPr lang="en-US" b="1" dirty="0">
                <a:hlinkClick r:id="rId2" tooltip="slide20"/>
              </a:rPr>
              <a:t> </a:t>
            </a:r>
            <a:r>
              <a:rPr lang="en-US" b="1" dirty="0" err="1">
                <a:hlinkClick r:id="rId2" tooltip="slide20"/>
              </a:rPr>
              <a:t>su</a:t>
            </a:r>
            <a:r>
              <a:rPr lang="en-US" b="1" dirty="0">
                <a:hlinkClick r:id="rId2" tooltip="slide20"/>
              </a:rPr>
              <a:t> </a:t>
            </a:r>
            <a:r>
              <a:rPr lang="en-US" b="1" dirty="0" err="1">
                <a:hlinkClick r:id="rId2" tooltip="slide20"/>
              </a:rPr>
              <a:t>poremećaji</a:t>
            </a:r>
            <a:r>
              <a:rPr lang="en-US" b="1" dirty="0">
                <a:hlinkClick r:id="rId2" tooltip="slide20"/>
              </a:rPr>
              <a:t> u </a:t>
            </a:r>
            <a:r>
              <a:rPr lang="en-US" b="1" dirty="0" err="1">
                <a:hlinkClick r:id="rId2" tooltip="slide20"/>
              </a:rPr>
              <a:t>ishrani</a:t>
            </a:r>
            <a:r>
              <a:rPr lang="en-US" b="1" dirty="0">
                <a:hlinkClick r:id="rId2" tooltip="slide20"/>
              </a:rPr>
              <a:t>.</a:t>
            </a:r>
            <a:r>
              <a:rPr lang="en-US" dirty="0"/>
              <a:t> </a:t>
            </a:r>
          </a:p>
          <a:p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/>
              <a:t>savladati</a:t>
            </a:r>
            <a:r>
              <a:rPr lang="en-US" dirty="0"/>
              <a:t> bez </a:t>
            </a:r>
            <a:r>
              <a:rPr lang="en-US" dirty="0" err="1"/>
              <a:t>pomoći</a:t>
            </a:r>
            <a:r>
              <a:rPr lang="en-US" dirty="0"/>
              <a:t> </a:t>
            </a:r>
            <a:r>
              <a:rPr lang="en-US" dirty="0" err="1"/>
              <a:t>stučnjaka</a:t>
            </a:r>
            <a:r>
              <a:rPr lang="en-US" dirty="0"/>
              <a:t>. </a:t>
            </a:r>
            <a:r>
              <a:rPr lang="en-US" dirty="0" err="1"/>
              <a:t>Lečenje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psihoterapija</a:t>
            </a:r>
            <a:r>
              <a:rPr lang="en-US" dirty="0"/>
              <a:t> </a:t>
            </a:r>
            <a:r>
              <a:rPr lang="en-US" dirty="0" err="1"/>
              <a:t>dugo</a:t>
            </a:r>
            <a:r>
              <a:rPr lang="en-US" dirty="0"/>
              <a:t> </a:t>
            </a:r>
            <a:r>
              <a:rPr lang="en-US" dirty="0" err="1"/>
              <a:t>traju</a:t>
            </a:r>
            <a:r>
              <a:rPr lang="en-US" dirty="0"/>
              <a:t>, a </a:t>
            </a:r>
            <a:r>
              <a:rPr lang="en-US" dirty="0" err="1"/>
              <a:t>nekada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hospitalizacija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  <a:r>
              <a:rPr lang="en-US" dirty="0" err="1"/>
              <a:t>Psiholozi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mogući</a:t>
            </a:r>
            <a:r>
              <a:rPr lang="en-US" dirty="0"/>
              <a:t> </a:t>
            </a:r>
            <a:r>
              <a:rPr lang="en-US" dirty="0" err="1"/>
              <a:t>uzroci</a:t>
            </a:r>
            <a:r>
              <a:rPr lang="en-US" dirty="0"/>
              <a:t> </a:t>
            </a:r>
            <a:r>
              <a:rPr lang="en-US" dirty="0" err="1"/>
              <a:t>anoreksije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bulimije</a:t>
            </a:r>
            <a:r>
              <a:rPr lang="en-US" dirty="0"/>
              <a:t> </a:t>
            </a:r>
            <a:r>
              <a:rPr lang="en-US" dirty="0" err="1"/>
              <a:t>strah</a:t>
            </a:r>
            <a:r>
              <a:rPr lang="en-US" dirty="0"/>
              <a:t> od </a:t>
            </a:r>
            <a:r>
              <a:rPr lang="en-US" dirty="0" err="1"/>
              <a:t>odrastanja</a:t>
            </a:r>
            <a:r>
              <a:rPr lang="en-US" dirty="0"/>
              <a:t>, </a:t>
            </a:r>
            <a:r>
              <a:rPr lang="en-US" dirty="0" err="1"/>
              <a:t>strah</a:t>
            </a:r>
            <a:r>
              <a:rPr lang="en-US" dirty="0"/>
              <a:t> od </a:t>
            </a:r>
            <a:r>
              <a:rPr lang="en-US" dirty="0" err="1"/>
              <a:t>debljine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roditeljima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78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A698B-DB35-457D-8A17-7EF1F6833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EF2CF-2E66-45FC-A4F5-A1C780C3D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karakteristike</a:t>
            </a:r>
            <a:r>
              <a:rPr lang="en-US" dirty="0"/>
              <a:t> </a:t>
            </a:r>
            <a:r>
              <a:rPr lang="en-US" dirty="0" err="1"/>
              <a:t>anoreksije</a:t>
            </a:r>
            <a:r>
              <a:rPr lang="en-US" dirty="0"/>
              <a:t> </a:t>
            </a:r>
            <a:r>
              <a:rPr lang="en-US" dirty="0" err="1"/>
              <a:t>jesu</a:t>
            </a:r>
            <a:r>
              <a:rPr lang="en-US" dirty="0"/>
              <a:t> da se </a:t>
            </a:r>
            <a:r>
              <a:rPr lang="en-US" dirty="0" err="1"/>
              <a:t>osoba</a:t>
            </a:r>
            <a:r>
              <a:rPr lang="en-US" dirty="0"/>
              <a:t> </a:t>
            </a:r>
            <a:r>
              <a:rPr lang="en-US" dirty="0" err="1"/>
              <a:t>izgladnjuje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iskrivljenu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o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telu</a:t>
            </a:r>
            <a:r>
              <a:rPr lang="en-US" dirty="0"/>
              <a:t>. </a:t>
            </a:r>
            <a:r>
              <a:rPr lang="en-US" dirty="0" err="1"/>
              <a:t>Izgladnjivanje</a:t>
            </a:r>
            <a:r>
              <a:rPr lang="en-US" dirty="0"/>
              <a:t> </a:t>
            </a:r>
            <a:r>
              <a:rPr lang="en-US" dirty="0" err="1"/>
              <a:t>prouzrokuje</a:t>
            </a:r>
            <a:r>
              <a:rPr lang="en-US" dirty="0"/>
              <a:t> </a:t>
            </a:r>
            <a:r>
              <a:rPr lang="en-US" dirty="0" err="1"/>
              <a:t>preteran</a:t>
            </a:r>
            <a:r>
              <a:rPr lang="en-US" dirty="0"/>
              <a:t> </a:t>
            </a:r>
            <a:r>
              <a:rPr lang="en-US" dirty="0" err="1"/>
              <a:t>gubitak</a:t>
            </a:r>
            <a:r>
              <a:rPr lang="en-US" dirty="0"/>
              <a:t> </a:t>
            </a:r>
            <a:r>
              <a:rPr lang="en-US" dirty="0" err="1"/>
              <a:t>težine</a:t>
            </a:r>
            <a:r>
              <a:rPr lang="en-US" dirty="0"/>
              <a:t>, </a:t>
            </a:r>
            <a:r>
              <a:rPr lang="en-US" dirty="0" err="1"/>
              <a:t>fizičku</a:t>
            </a:r>
            <a:r>
              <a:rPr lang="en-US" dirty="0"/>
              <a:t> </a:t>
            </a:r>
            <a:r>
              <a:rPr lang="en-US" dirty="0" err="1"/>
              <a:t>slabost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zdravstvene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usporeni</a:t>
            </a:r>
            <a:r>
              <a:rPr lang="en-US" dirty="0"/>
              <a:t> rad </a:t>
            </a:r>
            <a:r>
              <a:rPr lang="en-US" dirty="0" err="1"/>
              <a:t>srca</a:t>
            </a:r>
            <a:r>
              <a:rPr lang="en-US" dirty="0"/>
              <a:t>, </a:t>
            </a:r>
            <a:r>
              <a:rPr lang="en-US" dirty="0" err="1"/>
              <a:t>nizak</a:t>
            </a:r>
            <a:r>
              <a:rPr lang="en-US" dirty="0"/>
              <a:t> </a:t>
            </a:r>
            <a:r>
              <a:rPr lang="en-US" dirty="0" err="1"/>
              <a:t>krvni</a:t>
            </a:r>
            <a:r>
              <a:rPr lang="en-US" dirty="0"/>
              <a:t> </a:t>
            </a:r>
            <a:r>
              <a:rPr lang="en-US" dirty="0" err="1"/>
              <a:t>pritisak</a:t>
            </a:r>
            <a:r>
              <a:rPr lang="en-US" dirty="0"/>
              <a:t>, </a:t>
            </a:r>
            <a:r>
              <a:rPr lang="en-US" dirty="0" err="1"/>
              <a:t>usporen</a:t>
            </a:r>
            <a:r>
              <a:rPr lang="en-US" dirty="0"/>
              <a:t> rad </a:t>
            </a:r>
            <a:r>
              <a:rPr lang="en-US" dirty="0" err="1"/>
              <a:t>srca</a:t>
            </a:r>
            <a:r>
              <a:rPr lang="en-US" dirty="0"/>
              <a:t>... </a:t>
            </a:r>
            <a:r>
              <a:rPr lang="en-US" dirty="0" err="1"/>
              <a:t>Anoreksija</a:t>
            </a:r>
            <a:r>
              <a:rPr lang="en-US" dirty="0"/>
              <a:t> je u 90% </a:t>
            </a:r>
            <a:r>
              <a:rPr lang="en-US" dirty="0" err="1"/>
              <a:t>slučajeva</a:t>
            </a:r>
            <a:r>
              <a:rPr lang="en-US" dirty="0"/>
              <a:t> </a:t>
            </a:r>
            <a:r>
              <a:rPr lang="en-US" dirty="0" err="1"/>
              <a:t>ženski</a:t>
            </a:r>
            <a:r>
              <a:rPr lang="en-US" dirty="0"/>
              <a:t> </a:t>
            </a:r>
            <a:r>
              <a:rPr lang="en-US" dirty="0" err="1"/>
              <a:t>poremećaj</a:t>
            </a:r>
            <a:r>
              <a:rPr lang="en-US" dirty="0"/>
              <a:t>.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prve</a:t>
            </a:r>
            <a:r>
              <a:rPr lang="en-US" dirty="0"/>
              <a:t> </a:t>
            </a:r>
            <a:r>
              <a:rPr lang="en-US" dirty="0" err="1"/>
              <a:t>menstruacije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se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udebljaju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plašeći</a:t>
            </a:r>
            <a:r>
              <a:rPr lang="en-US" dirty="0"/>
              <a:t> se da se ne </a:t>
            </a:r>
            <a:r>
              <a:rPr lang="en-US" dirty="0" err="1"/>
              <a:t>ugoje</a:t>
            </a:r>
            <a:r>
              <a:rPr lang="en-US" dirty="0"/>
              <a:t>, one se </a:t>
            </a:r>
            <a:r>
              <a:rPr lang="en-US" dirty="0" err="1"/>
              <a:t>izgladnjuju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veruju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debele</a:t>
            </a:r>
            <a:r>
              <a:rPr lang="en-US" dirty="0"/>
              <a:t>. </a:t>
            </a:r>
            <a:r>
              <a:rPr lang="en-US" dirty="0" err="1"/>
              <a:t>Tako</a:t>
            </a:r>
            <a:r>
              <a:rPr lang="en-US" dirty="0"/>
              <a:t> se </a:t>
            </a:r>
            <a:r>
              <a:rPr lang="en-US" dirty="0" err="1"/>
              <a:t>vremenom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iskrivljeno</a:t>
            </a:r>
            <a:r>
              <a:rPr lang="en-US" dirty="0"/>
              <a:t> </a:t>
            </a:r>
            <a:r>
              <a:rPr lang="en-US" dirty="0" err="1"/>
              <a:t>opažanje</a:t>
            </a:r>
            <a:r>
              <a:rPr lang="en-US" dirty="0"/>
              <a:t> </a:t>
            </a:r>
            <a:r>
              <a:rPr lang="en-US" dirty="0" err="1"/>
              <a:t>tela</a:t>
            </a:r>
            <a:r>
              <a:rPr lang="en-US" dirty="0"/>
              <a:t>. </a:t>
            </a:r>
            <a:r>
              <a:rPr lang="en-US" dirty="0" err="1"/>
              <a:t>Anoreksija</a:t>
            </a:r>
            <a:r>
              <a:rPr lang="en-US" dirty="0"/>
              <a:t> </a:t>
            </a:r>
            <a:r>
              <a:rPr lang="en-US" dirty="0" err="1"/>
              <a:t>nekada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 </a:t>
            </a:r>
            <a:r>
              <a:rPr lang="en-US" dirty="0" err="1"/>
              <a:t>ceo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, 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smrtni</a:t>
            </a:r>
            <a:r>
              <a:rPr lang="en-US" dirty="0"/>
              <a:t> </a:t>
            </a:r>
            <a:r>
              <a:rPr lang="en-US" dirty="0" err="1"/>
              <a:t>ishod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557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9B59-6C6B-4162-A72C-8F5935CBF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10607-F2FD-4B23-91CF-987A1234D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Bulimija</a:t>
            </a:r>
            <a:r>
              <a:rPr lang="en-US" dirty="0"/>
              <a:t> je </a:t>
            </a:r>
            <a:r>
              <a:rPr lang="en-US" dirty="0" err="1"/>
              <a:t>nekontrolisana</a:t>
            </a:r>
            <a:r>
              <a:rPr lang="en-US" dirty="0"/>
              <a:t> </a:t>
            </a:r>
            <a:r>
              <a:rPr lang="en-US" dirty="0" err="1"/>
              <a:t>proždrljivost</a:t>
            </a:r>
            <a:r>
              <a:rPr lang="en-US" dirty="0"/>
              <a:t>. </a:t>
            </a:r>
            <a:r>
              <a:rPr lang="en-US" dirty="0" err="1"/>
              <a:t>Preterano</a:t>
            </a:r>
            <a:r>
              <a:rPr lang="en-US" dirty="0"/>
              <a:t> </a:t>
            </a:r>
            <a:r>
              <a:rPr lang="en-US" dirty="0" err="1"/>
              <a:t>prejedanje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faza</a:t>
            </a:r>
            <a:r>
              <a:rPr lang="en-US" dirty="0"/>
              <a:t> </a:t>
            </a:r>
            <a:r>
              <a:rPr lang="en-US" dirty="0" err="1"/>
              <a:t>namernog</a:t>
            </a:r>
            <a:r>
              <a:rPr lang="en-US" dirty="0"/>
              <a:t> </a:t>
            </a:r>
            <a:r>
              <a:rPr lang="en-US" dirty="0" err="1"/>
              <a:t>pražnjenja</a:t>
            </a:r>
            <a:r>
              <a:rPr lang="en-US" dirty="0"/>
              <a:t>(</a:t>
            </a:r>
            <a:r>
              <a:rPr lang="en-US" dirty="0" err="1"/>
              <a:t>povraćanja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korišćenjem</a:t>
            </a:r>
            <a:r>
              <a:rPr lang="en-US" dirty="0"/>
              <a:t> </a:t>
            </a:r>
            <a:r>
              <a:rPr lang="en-US" dirty="0" err="1"/>
              <a:t>laksativnih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) da se </a:t>
            </a:r>
            <a:r>
              <a:rPr lang="en-US" dirty="0" err="1"/>
              <a:t>osoba</a:t>
            </a:r>
            <a:r>
              <a:rPr lang="en-US" dirty="0"/>
              <a:t> ne bi </a:t>
            </a:r>
            <a:r>
              <a:rPr lang="en-US" dirty="0" err="1"/>
              <a:t>ugojila</a:t>
            </a:r>
            <a:r>
              <a:rPr lang="en-US" dirty="0"/>
              <a:t>.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u </a:t>
            </a:r>
            <a:r>
              <a:rPr lang="en-US" dirty="0" err="1"/>
              <a:t>srednjoj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kasnoj</a:t>
            </a:r>
            <a:r>
              <a:rPr lang="en-US" dirty="0"/>
              <a:t> </a:t>
            </a:r>
            <a:r>
              <a:rPr lang="en-US" dirty="0" err="1"/>
              <a:t>adolescenciji</a:t>
            </a:r>
            <a:r>
              <a:rPr lang="en-US" dirty="0"/>
              <a:t>.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prejedanja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povraćanja</a:t>
            </a:r>
            <a:r>
              <a:rPr lang="en-US" dirty="0"/>
              <a:t>, </a:t>
            </a:r>
            <a:r>
              <a:rPr lang="en-US" dirty="0" err="1"/>
              <a:t>osoba</a:t>
            </a:r>
            <a:r>
              <a:rPr lang="en-US" dirty="0"/>
              <a:t> se </a:t>
            </a:r>
            <a:r>
              <a:rPr lang="en-US" dirty="0" err="1"/>
              <a:t>oseća</a:t>
            </a:r>
            <a:r>
              <a:rPr lang="en-US" dirty="0"/>
              <a:t> </a:t>
            </a:r>
            <a:r>
              <a:rPr lang="en-US" dirty="0" err="1"/>
              <a:t>veoma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, </a:t>
            </a:r>
            <a:r>
              <a:rPr lang="en-US" dirty="0" err="1"/>
              <a:t>uplašena</a:t>
            </a:r>
            <a:r>
              <a:rPr lang="en-US" dirty="0"/>
              <a:t> je, </a:t>
            </a:r>
            <a:r>
              <a:rPr lang="en-US" dirty="0" err="1"/>
              <a:t>ljuta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grize</a:t>
            </a:r>
            <a:r>
              <a:rPr lang="en-US" dirty="0"/>
              <a:t> je </a:t>
            </a:r>
            <a:r>
              <a:rPr lang="en-US" dirty="0" err="1"/>
              <a:t>savest</a:t>
            </a:r>
            <a:r>
              <a:rPr lang="en-US" dirty="0"/>
              <a:t>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505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6C7AA-283E-4EBF-998F-93C0D20F9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315817"/>
          </a:xfrm>
        </p:spPr>
        <p:txBody>
          <a:bodyPr/>
          <a:lstStyle/>
          <a:p>
            <a:r>
              <a:rPr lang="en-US" sz="4000" dirty="0" err="1"/>
              <a:t>Problemi</a:t>
            </a:r>
            <a:r>
              <a:rPr lang="en-US" sz="4000" dirty="0"/>
              <a:t> </a:t>
            </a:r>
            <a:r>
              <a:rPr lang="en-US" sz="4000" dirty="0" err="1"/>
              <a:t>vezani</a:t>
            </a:r>
            <a:r>
              <a:rPr lang="en-US" sz="4000" dirty="0"/>
              <a:t> za period </a:t>
            </a:r>
            <a:r>
              <a:rPr lang="en-US" sz="4000" dirty="0" err="1"/>
              <a:t>adolescencije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48246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B35E-3B5A-4537-B78D-9F8F9446A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86A1-2EFE-48F9-9787-09A1F1EDF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Maloletnička</a:t>
            </a:r>
            <a:r>
              <a:rPr lang="en-US" dirty="0"/>
              <a:t> </a:t>
            </a:r>
            <a:r>
              <a:rPr lang="en-US" dirty="0" err="1"/>
              <a:t>delikvencija</a:t>
            </a:r>
            <a:r>
              <a:rPr lang="en-US" dirty="0"/>
              <a:t> je </a:t>
            </a:r>
            <a:r>
              <a:rPr lang="en-US" dirty="0" err="1"/>
              <a:t>kršenje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maloletnika</a:t>
            </a:r>
            <a:r>
              <a:rPr lang="en-US" dirty="0"/>
              <a:t>. </a:t>
            </a:r>
            <a:r>
              <a:rPr lang="en-US" dirty="0" err="1"/>
              <a:t>Najteži</a:t>
            </a:r>
            <a:r>
              <a:rPr lang="en-US" dirty="0"/>
              <a:t> </a:t>
            </a:r>
            <a:r>
              <a:rPr lang="en-US" dirty="0" err="1"/>
              <a:t>oblici</a:t>
            </a:r>
            <a:r>
              <a:rPr lang="en-US" dirty="0"/>
              <a:t> </a:t>
            </a:r>
            <a:r>
              <a:rPr lang="en-US" dirty="0" err="1"/>
              <a:t>maloletničke</a:t>
            </a:r>
            <a:r>
              <a:rPr lang="en-US" dirty="0"/>
              <a:t> </a:t>
            </a:r>
            <a:r>
              <a:rPr lang="en-US" dirty="0" err="1"/>
              <a:t>delikvencije</a:t>
            </a:r>
            <a:r>
              <a:rPr lang="en-US" dirty="0"/>
              <a:t> </a:t>
            </a:r>
            <a:r>
              <a:rPr lang="en-US" dirty="0" err="1"/>
              <a:t>jesu</a:t>
            </a:r>
            <a:r>
              <a:rPr lang="en-US" dirty="0"/>
              <a:t> </a:t>
            </a:r>
            <a:r>
              <a:rPr lang="en-US" dirty="0" err="1"/>
              <a:t>pljačke</a:t>
            </a:r>
            <a:r>
              <a:rPr lang="en-US" dirty="0"/>
              <a:t>, </a:t>
            </a:r>
            <a:r>
              <a:rPr lang="en-US" dirty="0" err="1"/>
              <a:t>silovanja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ubistva</a:t>
            </a:r>
            <a:r>
              <a:rPr lang="en-US" dirty="0"/>
              <a:t>.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prestupi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tuče</a:t>
            </a:r>
            <a:r>
              <a:rPr lang="en-US" dirty="0"/>
              <a:t>, </a:t>
            </a:r>
            <a:r>
              <a:rPr lang="en-US" dirty="0" err="1"/>
              <a:t>bežanje</a:t>
            </a:r>
            <a:r>
              <a:rPr lang="en-US" dirty="0"/>
              <a:t> od </a:t>
            </a:r>
            <a:r>
              <a:rPr lang="en-US" dirty="0" err="1"/>
              <a:t>kuće</a:t>
            </a:r>
            <a:r>
              <a:rPr lang="en-US" dirty="0"/>
              <a:t>, </a:t>
            </a:r>
            <a:r>
              <a:rPr lang="en-US" dirty="0" err="1"/>
              <a:t>uništavanje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/>
              <a:t>pušenje</a:t>
            </a:r>
            <a:r>
              <a:rPr lang="en-US" dirty="0"/>
              <a:t>... </a:t>
            </a:r>
          </a:p>
          <a:p>
            <a:r>
              <a:rPr lang="en-US" dirty="0"/>
              <a:t>Na </a:t>
            </a:r>
            <a:r>
              <a:rPr lang="en-US" dirty="0" err="1"/>
              <a:t>delikvenciju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psihološki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sociološki</a:t>
            </a:r>
            <a:r>
              <a:rPr lang="en-US" dirty="0"/>
              <a:t> </a:t>
            </a:r>
            <a:r>
              <a:rPr lang="en-US" dirty="0" err="1"/>
              <a:t>činioci</a:t>
            </a:r>
            <a:r>
              <a:rPr lang="en-US" dirty="0"/>
              <a:t>: </a:t>
            </a:r>
            <a:r>
              <a:rPr lang="en-US" dirty="0" err="1"/>
              <a:t>nisko</a:t>
            </a:r>
            <a:r>
              <a:rPr lang="en-US" dirty="0"/>
              <a:t> </a:t>
            </a:r>
            <a:r>
              <a:rPr lang="en-US" dirty="0" err="1"/>
              <a:t>samopoštovanje</a:t>
            </a:r>
            <a:r>
              <a:rPr lang="en-US" dirty="0"/>
              <a:t>, </a:t>
            </a:r>
            <a:r>
              <a:rPr lang="en-US" dirty="0" err="1"/>
              <a:t>nedostatak</a:t>
            </a:r>
            <a:r>
              <a:rPr lang="en-US" dirty="0"/>
              <a:t> </a:t>
            </a:r>
            <a:r>
              <a:rPr lang="en-US" dirty="0" err="1"/>
              <a:t>ljubavi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pažnje</a:t>
            </a:r>
            <a:r>
              <a:rPr lang="en-US" dirty="0"/>
              <a:t>, </a:t>
            </a:r>
            <a:r>
              <a:rPr lang="en-US" dirty="0" err="1"/>
              <a:t>fizičko</a:t>
            </a:r>
            <a:r>
              <a:rPr lang="en-US" dirty="0"/>
              <a:t> </a:t>
            </a:r>
            <a:r>
              <a:rPr lang="en-US" dirty="0" err="1"/>
              <a:t>zlostavljanje</a:t>
            </a:r>
            <a:r>
              <a:rPr lang="en-US" dirty="0"/>
              <a:t>, </a:t>
            </a:r>
            <a:r>
              <a:rPr lang="en-US" dirty="0" err="1"/>
              <a:t>loš</a:t>
            </a:r>
            <a:r>
              <a:rPr lang="en-US" dirty="0"/>
              <a:t> </a:t>
            </a:r>
            <a:r>
              <a:rPr lang="en-US" dirty="0" err="1"/>
              <a:t>uspeh</a:t>
            </a:r>
            <a:r>
              <a:rPr lang="en-US" dirty="0"/>
              <a:t> u </a:t>
            </a:r>
            <a:r>
              <a:rPr lang="en-US" dirty="0" err="1"/>
              <a:t>školi</a:t>
            </a:r>
            <a:r>
              <a:rPr lang="en-US" dirty="0"/>
              <a:t>...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750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0D0DF6-8B0E-4584-87C6-F83F2223B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hlinkClick r:id="rId2" tooltip="zrela li nost kao cilj razvoja"/>
              </a:rPr>
              <a:t>Zrela</a:t>
            </a:r>
            <a:r>
              <a:rPr lang="en-US" b="1" dirty="0">
                <a:hlinkClick r:id="rId2" tooltip="zrela li nost kao cilj razvoja"/>
              </a:rPr>
              <a:t> </a:t>
            </a:r>
            <a:r>
              <a:rPr lang="en-US" b="1" dirty="0" err="1">
                <a:hlinkClick r:id="rId2" tooltip="zrela li nost kao cilj razvoja"/>
              </a:rPr>
              <a:t>ličnost</a:t>
            </a:r>
            <a:r>
              <a:rPr lang="en-US" b="1" dirty="0">
                <a:hlinkClick r:id="rId2" tooltip="zrela li nost kao cilj razvoja"/>
              </a:rPr>
              <a:t> </a:t>
            </a:r>
            <a:r>
              <a:rPr lang="en-US" b="1" dirty="0" err="1">
                <a:hlinkClick r:id="rId2" tooltip="zrela li nost kao cilj razvoja"/>
              </a:rPr>
              <a:t>kao</a:t>
            </a:r>
            <a:r>
              <a:rPr lang="en-US" b="1" dirty="0">
                <a:hlinkClick r:id="rId2" tooltip="zrela li nost kao cilj razvoja"/>
              </a:rPr>
              <a:t> </a:t>
            </a:r>
            <a:r>
              <a:rPr lang="en-US" b="1" dirty="0" err="1">
                <a:hlinkClick r:id="rId2" tooltip="zrela li nost kao cilj razvoja"/>
              </a:rPr>
              <a:t>cilj</a:t>
            </a:r>
            <a:r>
              <a:rPr lang="en-US" b="1" dirty="0">
                <a:hlinkClick r:id="rId2" tooltip="zrela li nost kao cilj razvoja"/>
              </a:rPr>
              <a:t> </a:t>
            </a:r>
            <a:r>
              <a:rPr lang="en-US" b="1" dirty="0" err="1">
                <a:hlinkClick r:id="rId2" tooltip="zrela li nost kao cilj razvoja"/>
              </a:rPr>
              <a:t>razvoja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36B86-F916-43C3-8E87-0DBB7F4C7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Psiholozi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je </a:t>
            </a:r>
            <a:r>
              <a:rPr lang="en-US" dirty="0" err="1"/>
              <a:t>ličnost</a:t>
            </a:r>
            <a:r>
              <a:rPr lang="en-US" dirty="0"/>
              <a:t> </a:t>
            </a:r>
            <a:r>
              <a:rPr lang="en-US" dirty="0" err="1"/>
              <a:t>zrela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dođe</a:t>
            </a:r>
            <a:r>
              <a:rPr lang="en-US" dirty="0"/>
              <a:t> do </a:t>
            </a:r>
            <a:r>
              <a:rPr lang="en-US" dirty="0" err="1"/>
              <a:t>emocionalne</a:t>
            </a:r>
            <a:r>
              <a:rPr lang="en-US" dirty="0"/>
              <a:t>, </a:t>
            </a:r>
            <a:r>
              <a:rPr lang="en-US" dirty="0" err="1"/>
              <a:t>kognitivne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kognitivno-socijalne</a:t>
            </a:r>
            <a:r>
              <a:rPr lang="en-US" dirty="0"/>
              <a:t> </a:t>
            </a:r>
            <a:r>
              <a:rPr lang="en-US" dirty="0" err="1"/>
              <a:t>zrelosti</a:t>
            </a:r>
            <a:r>
              <a:rPr lang="en-US" dirty="0"/>
              <a:t>. </a:t>
            </a:r>
          </a:p>
          <a:p>
            <a:r>
              <a:rPr lang="en-US" dirty="0" err="1"/>
              <a:t>Emocionalnu</a:t>
            </a:r>
            <a:r>
              <a:rPr lang="en-US" dirty="0"/>
              <a:t> </a:t>
            </a:r>
            <a:r>
              <a:rPr lang="en-US" dirty="0" err="1"/>
              <a:t>zrelost</a:t>
            </a:r>
            <a:r>
              <a:rPr lang="en-US" dirty="0"/>
              <a:t> </a:t>
            </a:r>
            <a:r>
              <a:rPr lang="en-US" dirty="0" err="1"/>
              <a:t>karakteriše</a:t>
            </a:r>
            <a:r>
              <a:rPr lang="en-US" dirty="0"/>
              <a:t> </a:t>
            </a:r>
            <a:r>
              <a:rPr lang="en-US" dirty="0" err="1"/>
              <a:t>uravnoteženo</a:t>
            </a:r>
            <a:r>
              <a:rPr lang="en-US" dirty="0"/>
              <a:t> </a:t>
            </a:r>
            <a:r>
              <a:rPr lang="en-US" dirty="0" err="1"/>
              <a:t>emocionalno</a:t>
            </a:r>
            <a:r>
              <a:rPr lang="en-US" dirty="0"/>
              <a:t> </a:t>
            </a:r>
            <a:r>
              <a:rPr lang="en-US" dirty="0" err="1"/>
              <a:t>reagovanje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događaje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važni</a:t>
            </a:r>
            <a:r>
              <a:rPr lang="en-US" dirty="0"/>
              <a:t> ta </a:t>
            </a:r>
            <a:r>
              <a:rPr lang="en-US" dirty="0" err="1"/>
              <a:t>osobu</a:t>
            </a:r>
            <a:r>
              <a:rPr lang="en-US" dirty="0"/>
              <a:t>. </a:t>
            </a:r>
          </a:p>
          <a:p>
            <a:r>
              <a:rPr lang="en-US" dirty="0"/>
              <a:t> </a:t>
            </a:r>
            <a:r>
              <a:rPr lang="en-US" dirty="0" err="1"/>
              <a:t>Kognitivna</a:t>
            </a:r>
            <a:r>
              <a:rPr lang="en-US" dirty="0"/>
              <a:t> </a:t>
            </a:r>
            <a:r>
              <a:rPr lang="en-US" dirty="0" err="1"/>
              <a:t>zrelost</a:t>
            </a:r>
            <a:r>
              <a:rPr lang="en-US" dirty="0"/>
              <a:t> </a:t>
            </a:r>
            <a:r>
              <a:rPr lang="en-US" dirty="0" err="1"/>
              <a:t>predstavlja</a:t>
            </a:r>
            <a:r>
              <a:rPr lang="en-US" dirty="0"/>
              <a:t> </a:t>
            </a:r>
            <a:r>
              <a:rPr lang="en-US" dirty="0" err="1"/>
              <a:t>razvijenost</a:t>
            </a:r>
            <a:r>
              <a:rPr lang="en-US" dirty="0"/>
              <a:t> </a:t>
            </a:r>
            <a:r>
              <a:rPr lang="en-US" dirty="0" err="1"/>
              <a:t>kognitivnih</a:t>
            </a:r>
            <a:r>
              <a:rPr lang="en-US" dirty="0"/>
              <a:t> </a:t>
            </a:r>
            <a:r>
              <a:rPr lang="en-US" dirty="0" err="1"/>
              <a:t>procesa</a:t>
            </a:r>
            <a:r>
              <a:rPr lang="en-US" dirty="0"/>
              <a:t> u </a:t>
            </a:r>
            <a:r>
              <a:rPr lang="en-US" dirty="0" err="1"/>
              <a:t>obimu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karakterističan</a:t>
            </a:r>
            <a:r>
              <a:rPr lang="en-US" dirty="0"/>
              <a:t> za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odraslih</a:t>
            </a:r>
            <a:r>
              <a:rPr lang="en-US" dirty="0"/>
              <a:t> </a:t>
            </a:r>
            <a:r>
              <a:rPr lang="en-US" dirty="0" err="1"/>
              <a:t>osoba</a:t>
            </a:r>
            <a:r>
              <a:rPr lang="en-US" dirty="0"/>
              <a:t> u </a:t>
            </a:r>
            <a:r>
              <a:rPr lang="en-US" dirty="0" err="1"/>
              <a:t>odredjenoj</a:t>
            </a:r>
            <a:r>
              <a:rPr lang="en-US" dirty="0"/>
              <a:t> </a:t>
            </a:r>
            <a:r>
              <a:rPr lang="en-US" dirty="0" err="1"/>
              <a:t>kulturnoj</a:t>
            </a:r>
            <a:r>
              <a:rPr lang="en-US" dirty="0"/>
              <a:t> </a:t>
            </a:r>
            <a:r>
              <a:rPr lang="en-US" dirty="0" err="1"/>
              <a:t>sredini</a:t>
            </a:r>
            <a:r>
              <a:rPr lang="en-US" dirty="0"/>
              <a:t>. </a:t>
            </a:r>
          </a:p>
          <a:p>
            <a:r>
              <a:rPr lang="en-US" dirty="0" err="1"/>
              <a:t>Socijalnu</a:t>
            </a:r>
            <a:r>
              <a:rPr lang="en-US" dirty="0"/>
              <a:t> </a:t>
            </a:r>
            <a:r>
              <a:rPr lang="en-US" dirty="0" err="1"/>
              <a:t>zrelost</a:t>
            </a:r>
            <a:r>
              <a:rPr lang="en-US" dirty="0"/>
              <a:t> </a:t>
            </a:r>
            <a:r>
              <a:rPr lang="en-US" dirty="0" err="1"/>
              <a:t>odlikuju</a:t>
            </a:r>
            <a:r>
              <a:rPr lang="en-US" dirty="0"/>
              <a:t> </a:t>
            </a:r>
            <a:r>
              <a:rPr lang="en-US" dirty="0" err="1"/>
              <a:t>uključenost</a:t>
            </a:r>
            <a:r>
              <a:rPr lang="en-US" dirty="0"/>
              <a:t> u </a:t>
            </a:r>
            <a:r>
              <a:rPr lang="en-US" dirty="0" err="1"/>
              <a:t>društveni</a:t>
            </a:r>
            <a:r>
              <a:rPr lang="en-US" dirty="0"/>
              <a:t> </a:t>
            </a:r>
            <a:r>
              <a:rPr lang="en-US" dirty="0" err="1"/>
              <a:t>život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volja</a:t>
            </a:r>
            <a:r>
              <a:rPr lang="en-US" dirty="0"/>
              <a:t> da se </a:t>
            </a:r>
            <a:r>
              <a:rPr lang="en-US" dirty="0" err="1"/>
              <a:t>istraje</a:t>
            </a:r>
            <a:r>
              <a:rPr lang="en-US" dirty="0"/>
              <a:t> u </a:t>
            </a:r>
            <a:r>
              <a:rPr lang="en-US" dirty="0" err="1"/>
              <a:t>ostvarenju</a:t>
            </a:r>
            <a:r>
              <a:rPr lang="en-US" dirty="0"/>
              <a:t> </a:t>
            </a:r>
            <a:r>
              <a:rPr lang="en-US" dirty="0" err="1"/>
              <a:t>prihvaćenih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8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0B917-6EA5-4BEA-9CE6-2C6C1209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Adolescencija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83127-89EC-4CDA-BBC7-15611F617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err="1"/>
              <a:t>Adolescencija</a:t>
            </a:r>
            <a:r>
              <a:rPr lang="en-US" sz="3000" dirty="0"/>
              <a:t> je </a:t>
            </a:r>
            <a:r>
              <a:rPr lang="en-US" sz="3000" dirty="0" err="1"/>
              <a:t>razdoblje</a:t>
            </a:r>
            <a:r>
              <a:rPr lang="en-US" sz="3000" dirty="0"/>
              <a:t> </a:t>
            </a:r>
            <a:r>
              <a:rPr lang="en-US" sz="3000" dirty="0" err="1"/>
              <a:t>prelaza</a:t>
            </a:r>
            <a:r>
              <a:rPr lang="en-US" sz="3000" dirty="0"/>
              <a:t> </a:t>
            </a:r>
            <a:r>
              <a:rPr lang="en-US" sz="3000" dirty="0" err="1"/>
              <a:t>iz</a:t>
            </a:r>
            <a:r>
              <a:rPr lang="en-US" sz="3000" dirty="0"/>
              <a:t> </a:t>
            </a:r>
            <a:r>
              <a:rPr lang="en-US" sz="3000" dirty="0" err="1"/>
              <a:t>detinjstva</a:t>
            </a:r>
            <a:r>
              <a:rPr lang="en-US" sz="3000" dirty="0"/>
              <a:t> u </a:t>
            </a:r>
            <a:r>
              <a:rPr lang="en-US" sz="3000" dirty="0" err="1"/>
              <a:t>odraslo</a:t>
            </a:r>
            <a:r>
              <a:rPr lang="en-US" sz="3000" dirty="0"/>
              <a:t> </a:t>
            </a:r>
            <a:r>
              <a:rPr lang="en-US" sz="3000" dirty="0" err="1"/>
              <a:t>doba</a:t>
            </a:r>
            <a:r>
              <a:rPr lang="en-US" sz="3000" dirty="0"/>
              <a:t>.</a:t>
            </a:r>
            <a:br>
              <a:rPr lang="en-US" sz="3000" dirty="0"/>
            </a:b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451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720C1-BBDD-47BE-A4A7-0572885C0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252B1-B212-4FA9-808F-628EA7552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Psihički</a:t>
            </a:r>
            <a:r>
              <a:rPr lang="en-US" dirty="0"/>
              <a:t> </a:t>
            </a:r>
            <a:r>
              <a:rPr lang="en-US" dirty="0" err="1"/>
              <a:t>razvoj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adolescencije</a:t>
            </a:r>
            <a:r>
              <a:rPr lang="en-US" dirty="0"/>
              <a:t> </a:t>
            </a:r>
            <a:r>
              <a:rPr lang="en-US" dirty="0" err="1"/>
              <a:t>kreće</a:t>
            </a:r>
            <a:r>
              <a:rPr lang="en-US" dirty="0"/>
              <a:t> se ka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većoj</a:t>
            </a:r>
            <a:r>
              <a:rPr lang="en-US" dirty="0"/>
              <a:t> </a:t>
            </a:r>
            <a:r>
              <a:rPr lang="en-US" dirty="0" err="1"/>
              <a:t>kompetentnosti</a:t>
            </a:r>
            <a:r>
              <a:rPr lang="en-US" dirty="0"/>
              <a:t>, </a:t>
            </a:r>
            <a:r>
              <a:rPr lang="en-US" dirty="0" err="1"/>
              <a:t>samostalnosti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spremnosti</a:t>
            </a:r>
            <a:r>
              <a:rPr lang="en-US" dirty="0"/>
              <a:t> za </a:t>
            </a:r>
            <a:r>
              <a:rPr lang="en-US" dirty="0" err="1"/>
              <a:t>preuzimanje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odrasli</a:t>
            </a:r>
            <a:r>
              <a:rPr lang="en-US" dirty="0"/>
              <a:t>. </a:t>
            </a:r>
            <a:r>
              <a:rPr lang="en-US" dirty="0" err="1"/>
              <a:t>Adolescencija</a:t>
            </a:r>
            <a:r>
              <a:rPr lang="en-US" dirty="0"/>
              <a:t> se </a:t>
            </a:r>
            <a:r>
              <a:rPr lang="en-US" dirty="0" err="1"/>
              <a:t>psihološki</a:t>
            </a:r>
            <a:r>
              <a:rPr lang="en-US" dirty="0"/>
              <a:t> </a:t>
            </a:r>
            <a:r>
              <a:rPr lang="en-US" dirty="0" err="1"/>
              <a:t>završava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</a:t>
            </a:r>
            <a:r>
              <a:rPr lang="en-US" dirty="0" err="1"/>
              <a:t>preuzimanjem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odrasli</a:t>
            </a:r>
            <a:r>
              <a:rPr lang="en-US" dirty="0"/>
              <a:t>, a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se to </a:t>
            </a:r>
            <a:r>
              <a:rPr lang="en-US" dirty="0" err="1"/>
              <a:t>desiti</a:t>
            </a:r>
            <a:r>
              <a:rPr lang="en-US" dirty="0"/>
              <a:t>, </a:t>
            </a:r>
            <a:r>
              <a:rPr lang="en-US" dirty="0" err="1"/>
              <a:t>zavisi</a:t>
            </a:r>
            <a:r>
              <a:rPr lang="en-US" dirty="0"/>
              <a:t> od </a:t>
            </a:r>
            <a:r>
              <a:rPr lang="en-US" dirty="0" err="1"/>
              <a:t>individualnih</a:t>
            </a:r>
            <a:r>
              <a:rPr lang="en-US" dirty="0"/>
              <a:t> </a:t>
            </a:r>
            <a:r>
              <a:rPr lang="en-US" dirty="0" err="1"/>
              <a:t>faktora</a:t>
            </a:r>
            <a:r>
              <a:rPr lang="en-US" dirty="0"/>
              <a:t>, </a:t>
            </a:r>
            <a:r>
              <a:rPr lang="en-US" dirty="0" err="1"/>
              <a:t>razvijenosti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0843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73AF2-F162-4C9E-9CA7-26BAD0C35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79575-E3C0-412B-86EE-70BC30A22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Danas je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da </a:t>
            </a:r>
            <a:r>
              <a:rPr lang="en-US" dirty="0" err="1"/>
              <a:t>adolescencija</a:t>
            </a:r>
            <a:r>
              <a:rPr lang="en-US" dirty="0"/>
              <a:t> </a:t>
            </a:r>
            <a:r>
              <a:rPr lang="en-US" dirty="0" err="1"/>
              <a:t>traje</a:t>
            </a:r>
            <a:r>
              <a:rPr lang="en-US" dirty="0"/>
              <a:t> od </a:t>
            </a:r>
            <a:r>
              <a:rPr lang="pl-PL" dirty="0"/>
              <a:t>12. do 20. godine.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06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8ABB-9C19-4CD1-A742-CB233CCD3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7EBC7-F88C-4AE1-9C66-04F08D8A0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hlinkClick r:id="rId2" tooltip="telesni i seksualni razvoj"/>
              </a:rPr>
              <a:t>Telesni</a:t>
            </a:r>
            <a:r>
              <a:rPr lang="en-US" b="1" dirty="0">
                <a:hlinkClick r:id="rId2" tooltip="telesni i seksualni razvoj"/>
              </a:rPr>
              <a:t> </a:t>
            </a:r>
            <a:r>
              <a:rPr lang="en-US" b="1" dirty="0" err="1">
                <a:hlinkClick r:id="rId2" tooltip="telesni i seksualni razvoj"/>
              </a:rPr>
              <a:t>i</a:t>
            </a:r>
            <a:r>
              <a:rPr lang="en-US" b="1" dirty="0">
                <a:hlinkClick r:id="rId2" tooltip="telesni i seksualni razvoj"/>
              </a:rPr>
              <a:t> </a:t>
            </a:r>
            <a:r>
              <a:rPr lang="en-US" b="1" dirty="0" err="1">
                <a:hlinkClick r:id="rId2" tooltip="telesni i seksualni razvoj"/>
              </a:rPr>
              <a:t>seksualni</a:t>
            </a:r>
            <a:r>
              <a:rPr lang="en-US" b="1" dirty="0">
                <a:hlinkClick r:id="rId2" tooltip="telesni i seksualni razvoj"/>
              </a:rPr>
              <a:t> </a:t>
            </a:r>
            <a:r>
              <a:rPr lang="en-US" b="1" dirty="0" err="1">
                <a:hlinkClick r:id="rId2" tooltip="telesni i seksualni razvoj"/>
              </a:rPr>
              <a:t>razvoj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Adolescencija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pubertetom</a:t>
            </a:r>
            <a:r>
              <a:rPr lang="en-US" dirty="0"/>
              <a:t>. </a:t>
            </a:r>
            <a:r>
              <a:rPr lang="en-US" dirty="0" err="1"/>
              <a:t>Pubertet</a:t>
            </a:r>
            <a:r>
              <a:rPr lang="en-US" dirty="0"/>
              <a:t> je period </a:t>
            </a:r>
            <a:r>
              <a:rPr lang="en-US" dirty="0" err="1"/>
              <a:t>seksualnog</a:t>
            </a:r>
            <a:r>
              <a:rPr lang="en-US" dirty="0"/>
              <a:t> </a:t>
            </a:r>
            <a:r>
              <a:rPr lang="en-US" dirty="0" err="1"/>
              <a:t>sazrevanja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je </a:t>
            </a:r>
            <a:r>
              <a:rPr lang="en-US" dirty="0" err="1"/>
              <a:t>pokrenut</a:t>
            </a:r>
            <a:r>
              <a:rPr lang="en-US" dirty="0"/>
              <a:t> </a:t>
            </a:r>
            <a:r>
              <a:rPr lang="en-US" dirty="0" err="1"/>
              <a:t>pojačanim</a:t>
            </a:r>
            <a:r>
              <a:rPr lang="en-US" dirty="0"/>
              <a:t> </a:t>
            </a:r>
            <a:r>
              <a:rPr lang="en-US" dirty="0" err="1"/>
              <a:t>lučenjem</a:t>
            </a:r>
            <a:r>
              <a:rPr lang="en-US" dirty="0"/>
              <a:t> </a:t>
            </a:r>
            <a:r>
              <a:rPr lang="en-US" dirty="0" err="1"/>
              <a:t>polnih</a:t>
            </a:r>
            <a:r>
              <a:rPr lang="en-US" dirty="0"/>
              <a:t> </a:t>
            </a:r>
            <a:r>
              <a:rPr lang="en-US" dirty="0" err="1"/>
              <a:t>hormona</a:t>
            </a:r>
            <a:r>
              <a:rPr lang="en-US" dirty="0"/>
              <a:t>. </a:t>
            </a:r>
            <a:r>
              <a:rPr lang="en-US" dirty="0" err="1"/>
              <a:t>Javlja</a:t>
            </a:r>
            <a:r>
              <a:rPr lang="en-US" dirty="0"/>
              <a:t> se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ubrzan</a:t>
            </a:r>
            <a:r>
              <a:rPr lang="en-US" dirty="0"/>
              <a:t> </a:t>
            </a:r>
            <a:r>
              <a:rPr lang="en-US" dirty="0" err="1"/>
              <a:t>telesni</a:t>
            </a:r>
            <a:r>
              <a:rPr lang="en-US" dirty="0"/>
              <a:t> </a:t>
            </a:r>
            <a:r>
              <a:rPr lang="en-US" dirty="0" err="1"/>
              <a:t>rast</a:t>
            </a:r>
            <a:r>
              <a:rPr lang="en-US" dirty="0"/>
              <a:t>. </a:t>
            </a:r>
            <a:r>
              <a:rPr lang="en-US" dirty="0" err="1"/>
              <a:t>Devojčice</a:t>
            </a:r>
            <a:r>
              <a:rPr lang="en-US" dirty="0"/>
              <a:t> </a:t>
            </a:r>
            <a:r>
              <a:rPr lang="en-US" dirty="0" err="1"/>
              <a:t>ranije</a:t>
            </a:r>
            <a:r>
              <a:rPr lang="en-US" dirty="0"/>
              <a:t> </a:t>
            </a:r>
            <a:r>
              <a:rPr lang="en-US" dirty="0" err="1"/>
              <a:t>ulaze</a:t>
            </a:r>
            <a:r>
              <a:rPr lang="en-US" dirty="0"/>
              <a:t> u </a:t>
            </a:r>
            <a:r>
              <a:rPr lang="en-US" dirty="0" err="1"/>
              <a:t>pubertet</a:t>
            </a:r>
            <a:r>
              <a:rPr lang="en-US" dirty="0"/>
              <a:t>, </a:t>
            </a:r>
            <a:r>
              <a:rPr lang="en-US" dirty="0" err="1"/>
              <a:t>oko</a:t>
            </a:r>
            <a:r>
              <a:rPr lang="en-US" dirty="0"/>
              <a:t> 10. </a:t>
            </a:r>
            <a:r>
              <a:rPr lang="en-US" dirty="0" err="1"/>
              <a:t>godine</a:t>
            </a:r>
            <a:r>
              <a:rPr lang="en-US" dirty="0"/>
              <a:t>, a </a:t>
            </a:r>
            <a:r>
              <a:rPr lang="en-US" dirty="0" err="1"/>
              <a:t>dečaci</a:t>
            </a:r>
            <a:r>
              <a:rPr lang="en-US" dirty="0"/>
              <a:t> </a:t>
            </a:r>
            <a:r>
              <a:rPr lang="en-US" dirty="0" err="1"/>
              <a:t>dve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kasnije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934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0F95F-6E21-483C-8C6B-EF4EEFFB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B8198D-68F8-4512-9E49-A320141D5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Adolescenti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svesni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telesnih</a:t>
            </a:r>
            <a:r>
              <a:rPr lang="en-US" dirty="0"/>
              <a:t> </a:t>
            </a:r>
            <a:r>
              <a:rPr lang="en-US" dirty="0" err="1"/>
              <a:t>promena</a:t>
            </a:r>
            <a:r>
              <a:rPr lang="en-US" dirty="0"/>
              <a:t>. </a:t>
            </a:r>
            <a:r>
              <a:rPr lang="en-US" dirty="0" err="1"/>
              <a:t>Svesnost</a:t>
            </a:r>
            <a:r>
              <a:rPr lang="en-US" dirty="0"/>
              <a:t> da se </a:t>
            </a:r>
            <a:r>
              <a:rPr lang="en-US" dirty="0" err="1"/>
              <a:t>telo</a:t>
            </a:r>
            <a:r>
              <a:rPr lang="en-US" dirty="0"/>
              <a:t> </a:t>
            </a:r>
            <a:r>
              <a:rPr lang="en-US" dirty="0" err="1"/>
              <a:t>menja</a:t>
            </a:r>
            <a:r>
              <a:rPr lang="en-US" dirty="0"/>
              <a:t> </a:t>
            </a:r>
            <a:r>
              <a:rPr lang="en-US" dirty="0" err="1"/>
              <a:t>izaziva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adolescenata</a:t>
            </a:r>
            <a:r>
              <a:rPr lang="en-US" dirty="0"/>
              <a:t> </a:t>
            </a:r>
            <a:r>
              <a:rPr lang="en-US" dirty="0" err="1"/>
              <a:t>strepnju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osetljivost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izgled</a:t>
            </a:r>
            <a:r>
              <a:rPr lang="en-US" dirty="0"/>
              <a:t>. </a:t>
            </a:r>
            <a:r>
              <a:rPr lang="en-US" dirty="0" err="1"/>
              <a:t>Intenzivnije</a:t>
            </a:r>
            <a:r>
              <a:rPr lang="en-US" dirty="0"/>
              <a:t> </a:t>
            </a:r>
            <a:r>
              <a:rPr lang="en-US" dirty="0" err="1"/>
              <a:t>lučenje</a:t>
            </a:r>
            <a:r>
              <a:rPr lang="en-US" dirty="0"/>
              <a:t> </a:t>
            </a:r>
            <a:r>
              <a:rPr lang="en-US" dirty="0" err="1"/>
              <a:t>hormona</a:t>
            </a:r>
            <a:r>
              <a:rPr lang="en-US" dirty="0"/>
              <a:t> </a:t>
            </a:r>
            <a:r>
              <a:rPr lang="en-US" dirty="0" err="1"/>
              <a:t>uslovljava</a:t>
            </a:r>
            <a:r>
              <a:rPr lang="en-US" dirty="0"/>
              <a:t> </a:t>
            </a:r>
            <a:r>
              <a:rPr lang="en-US" dirty="0" err="1"/>
              <a:t>pojačanu</a:t>
            </a:r>
            <a:r>
              <a:rPr lang="en-US" dirty="0"/>
              <a:t> </a:t>
            </a:r>
            <a:r>
              <a:rPr lang="en-US" dirty="0" err="1"/>
              <a:t>emocionalnu</a:t>
            </a:r>
            <a:r>
              <a:rPr lang="en-US" dirty="0"/>
              <a:t> </a:t>
            </a:r>
            <a:r>
              <a:rPr lang="en-US" dirty="0" err="1"/>
              <a:t>osetljivost</a:t>
            </a:r>
            <a:r>
              <a:rPr lang="en-US" dirty="0"/>
              <a:t>. </a:t>
            </a:r>
            <a:r>
              <a:rPr lang="en-US" dirty="0" err="1"/>
              <a:t>Zato</a:t>
            </a:r>
            <a:r>
              <a:rPr lang="en-US" dirty="0"/>
              <a:t> je </a:t>
            </a:r>
            <a:r>
              <a:rPr lang="en-US" dirty="0" err="1"/>
              <a:t>pubertet</a:t>
            </a:r>
            <a:r>
              <a:rPr lang="en-US" dirty="0"/>
              <a:t> </a:t>
            </a:r>
            <a:r>
              <a:rPr lang="en-US" dirty="0" err="1"/>
              <a:t>delikatan</a:t>
            </a:r>
            <a:r>
              <a:rPr lang="en-US" dirty="0"/>
              <a:t> </a:t>
            </a:r>
            <a:r>
              <a:rPr lang="en-US" dirty="0" err="1"/>
              <a:t>razvojni</a:t>
            </a:r>
            <a:r>
              <a:rPr lang="en-US" dirty="0"/>
              <a:t> period, </a:t>
            </a:r>
            <a:r>
              <a:rPr lang="en-US" dirty="0" err="1"/>
              <a:t>ali</a:t>
            </a:r>
            <a:r>
              <a:rPr lang="en-US" dirty="0"/>
              <a:t> ne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problematičan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misli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325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52A96-5A7D-40FE-AF54-4EDDDCCD0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BE76-67A7-4235-BDBA-A49F04CD6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err="1">
                <a:hlinkClick r:id="rId2" tooltip="socijalni i emocionalni razvoj"/>
              </a:rPr>
              <a:t>Socijalni</a:t>
            </a:r>
            <a:r>
              <a:rPr lang="en-US" b="1" u="sng" dirty="0">
                <a:hlinkClick r:id="rId2" tooltip="socijalni i emocionalni razvoj"/>
              </a:rPr>
              <a:t> </a:t>
            </a:r>
            <a:r>
              <a:rPr lang="en-US" b="1" u="sng" dirty="0" err="1">
                <a:hlinkClick r:id="rId2" tooltip="socijalni i emocionalni razvoj"/>
              </a:rPr>
              <a:t>i</a:t>
            </a:r>
            <a:r>
              <a:rPr lang="en-US" b="1" u="sng" dirty="0">
                <a:hlinkClick r:id="rId2" tooltip="socijalni i emocionalni razvoj"/>
              </a:rPr>
              <a:t> </a:t>
            </a:r>
            <a:r>
              <a:rPr lang="en-US" b="1" u="sng" dirty="0" err="1">
                <a:hlinkClick r:id="rId2" tooltip="socijalni i emocionalni razvoj"/>
              </a:rPr>
              <a:t>emocionalni</a:t>
            </a:r>
            <a:r>
              <a:rPr lang="en-US" b="1" u="sng" dirty="0">
                <a:hlinkClick r:id="rId2" tooltip="socijalni i emocionalni razvoj"/>
              </a:rPr>
              <a:t> </a:t>
            </a:r>
            <a:r>
              <a:rPr lang="en-US" b="1" u="sng" dirty="0" err="1">
                <a:hlinkClick r:id="rId2" tooltip="socijalni i emocionalni razvoj"/>
              </a:rPr>
              <a:t>razvoj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Adolescenti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intelektualno</a:t>
            </a:r>
            <a:r>
              <a:rPr lang="en-US" dirty="0"/>
              <a:t> </a:t>
            </a:r>
            <a:r>
              <a:rPr lang="en-US" dirty="0" err="1"/>
              <a:t>zreli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znači</a:t>
            </a:r>
            <a:r>
              <a:rPr lang="en-US" dirty="0"/>
              <a:t> da </a:t>
            </a:r>
            <a:r>
              <a:rPr lang="en-US" dirty="0" err="1"/>
              <a:t>mogu</a:t>
            </a:r>
            <a:r>
              <a:rPr lang="en-US" dirty="0"/>
              <a:t> da </a:t>
            </a:r>
            <a:r>
              <a:rPr lang="en-US" dirty="0" err="1"/>
              <a:t>razmišljaju</a:t>
            </a:r>
            <a:r>
              <a:rPr lang="en-US" dirty="0"/>
              <a:t> o </a:t>
            </a:r>
            <a:r>
              <a:rPr lang="en-US" dirty="0" err="1"/>
              <a:t>apstraktnim</a:t>
            </a:r>
            <a:r>
              <a:rPr lang="en-US" dirty="0"/>
              <a:t> </a:t>
            </a:r>
            <a:r>
              <a:rPr lang="en-US" dirty="0" err="1"/>
              <a:t>temama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moralno</a:t>
            </a:r>
            <a:r>
              <a:rPr lang="en-US" dirty="0"/>
              <a:t> </a:t>
            </a:r>
            <a:r>
              <a:rPr lang="en-US" dirty="0" err="1"/>
              <a:t>rasuđuju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odrasle</a:t>
            </a:r>
            <a:r>
              <a:rPr lang="en-US" dirty="0"/>
              <a:t> </a:t>
            </a:r>
            <a:r>
              <a:rPr lang="en-US" dirty="0" err="1"/>
              <a:t>osobe</a:t>
            </a:r>
            <a:r>
              <a:rPr lang="en-US" dirty="0"/>
              <a:t>. To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stvara</a:t>
            </a:r>
            <a:r>
              <a:rPr lang="en-US" dirty="0"/>
              <a:t> </a:t>
            </a:r>
            <a:r>
              <a:rPr lang="en-US" dirty="0" err="1"/>
              <a:t>osećanje</a:t>
            </a:r>
            <a:r>
              <a:rPr lang="en-US" dirty="0"/>
              <a:t> </a:t>
            </a:r>
            <a:r>
              <a:rPr lang="en-US" dirty="0" err="1"/>
              <a:t>kompententnosti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želju</a:t>
            </a:r>
            <a:r>
              <a:rPr lang="en-US" dirty="0"/>
              <a:t> za </a:t>
            </a:r>
            <a:r>
              <a:rPr lang="en-US" dirty="0" err="1"/>
              <a:t>samostalnošću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nezavisnošću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9727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A8005-D58C-4400-92E4-EDC20A10A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7980B-245A-44C3-85D7-51870E17C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/>
              <a:t>pobuđene</a:t>
            </a:r>
            <a:r>
              <a:rPr lang="en-US" dirty="0"/>
              <a:t> </a:t>
            </a:r>
            <a:r>
              <a:rPr lang="en-US" dirty="0" err="1"/>
              <a:t>samosvesti</a:t>
            </a:r>
            <a:r>
              <a:rPr lang="en-US" dirty="0"/>
              <a:t>, </a:t>
            </a:r>
            <a:r>
              <a:rPr lang="en-US" dirty="0" err="1"/>
              <a:t>postavljaju</a:t>
            </a:r>
            <a:r>
              <a:rPr lang="en-US" dirty="0"/>
              <a:t> se </a:t>
            </a:r>
            <a:r>
              <a:rPr lang="en-US" dirty="0" err="1"/>
              <a:t>pitanja</a:t>
            </a:r>
            <a:r>
              <a:rPr lang="en-US" dirty="0"/>
              <a:t> “ko </a:t>
            </a:r>
            <a:r>
              <a:rPr lang="en-US" dirty="0" err="1"/>
              <a:t>sam</a:t>
            </a:r>
            <a:r>
              <a:rPr lang="en-US" dirty="0"/>
              <a:t> ja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moje</a:t>
            </a:r>
            <a:r>
              <a:rPr lang="en-US" dirty="0"/>
              <a:t> mesto u </a:t>
            </a:r>
            <a:r>
              <a:rPr lang="en-US" dirty="0" err="1"/>
              <a:t>svetu</a:t>
            </a:r>
            <a:r>
              <a:rPr lang="en-US" dirty="0"/>
              <a:t>.” </a:t>
            </a:r>
            <a:r>
              <a:rPr lang="en-US" dirty="0" err="1"/>
              <a:t>Sve</a:t>
            </a:r>
            <a:r>
              <a:rPr lang="en-US" dirty="0"/>
              <a:t> to </a:t>
            </a:r>
            <a:r>
              <a:rPr lang="en-US" dirty="0" err="1"/>
              <a:t>pokreće</a:t>
            </a:r>
            <a:r>
              <a:rPr lang="en-US" dirty="0"/>
              <a:t> </a:t>
            </a:r>
            <a:r>
              <a:rPr lang="en-US" dirty="0" err="1"/>
              <a:t>adolescente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sticanje</a:t>
            </a:r>
            <a:r>
              <a:rPr lang="en-US" dirty="0"/>
              <a:t> </a:t>
            </a:r>
            <a:r>
              <a:rPr lang="en-US" dirty="0" err="1"/>
              <a:t>raznovrsnih</a:t>
            </a:r>
            <a:r>
              <a:rPr lang="en-US" dirty="0"/>
              <a:t> </a:t>
            </a:r>
            <a:r>
              <a:rPr lang="en-US" dirty="0" err="1"/>
              <a:t>životnih</a:t>
            </a:r>
            <a:r>
              <a:rPr lang="en-US" dirty="0"/>
              <a:t> </a:t>
            </a:r>
            <a:r>
              <a:rPr lang="en-US" dirty="0" err="1"/>
              <a:t>iskustava</a:t>
            </a:r>
            <a:r>
              <a:rPr lang="en-US" dirty="0"/>
              <a:t> </a:t>
            </a:r>
            <a:r>
              <a:rPr lang="en-US" dirty="0" err="1"/>
              <a:t>jer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upravo</a:t>
            </a:r>
            <a:r>
              <a:rPr lang="en-US" dirty="0"/>
              <a:t> to </a:t>
            </a:r>
            <a:r>
              <a:rPr lang="en-US" dirty="0" err="1"/>
              <a:t>nedostaje</a:t>
            </a:r>
            <a:r>
              <a:rPr lang="en-US" dirty="0"/>
              <a:t>. </a:t>
            </a:r>
            <a:r>
              <a:rPr lang="en-US" dirty="0" err="1"/>
              <a:t>Adolescenti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zato</a:t>
            </a:r>
            <a:r>
              <a:rPr lang="en-US" dirty="0"/>
              <a:t> </a:t>
            </a:r>
            <a:r>
              <a:rPr lang="en-US" dirty="0" err="1"/>
              <a:t>stalno</a:t>
            </a:r>
            <a:r>
              <a:rPr lang="en-US" dirty="0"/>
              <a:t> u </a:t>
            </a:r>
            <a:r>
              <a:rPr lang="en-US" dirty="0" err="1"/>
              <a:t>akciji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spremni</a:t>
            </a:r>
            <a:r>
              <a:rPr lang="en-US" dirty="0"/>
              <a:t> da </a:t>
            </a:r>
            <a:r>
              <a:rPr lang="en-US" dirty="0" err="1"/>
              <a:t>probaju</a:t>
            </a:r>
            <a:r>
              <a:rPr lang="en-US" dirty="0"/>
              <a:t> </a:t>
            </a:r>
            <a:r>
              <a:rPr lang="en-US" dirty="0" err="1"/>
              <a:t>nešto</a:t>
            </a:r>
            <a:r>
              <a:rPr lang="en-US" dirty="0"/>
              <a:t> novo.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stiču</a:t>
            </a:r>
            <a:r>
              <a:rPr lang="en-US" dirty="0"/>
              <a:t> </a:t>
            </a:r>
            <a:r>
              <a:rPr lang="en-US" dirty="0" err="1"/>
              <a:t>razne</a:t>
            </a:r>
            <a:r>
              <a:rPr lang="en-US" dirty="0"/>
              <a:t> </a:t>
            </a:r>
            <a:r>
              <a:rPr lang="en-US" dirty="0" err="1"/>
              <a:t>socijalne</a:t>
            </a:r>
            <a:r>
              <a:rPr lang="en-US" dirty="0"/>
              <a:t> </a:t>
            </a:r>
            <a:r>
              <a:rPr lang="en-US" dirty="0" err="1"/>
              <a:t>veštine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formiraju</a:t>
            </a:r>
            <a:r>
              <a:rPr lang="en-US" dirty="0"/>
              <a:t> </a:t>
            </a:r>
            <a:r>
              <a:rPr lang="en-US" dirty="0" err="1"/>
              <a:t>stavove</a:t>
            </a:r>
            <a:r>
              <a:rPr lang="en-US" dirty="0"/>
              <a:t> o </a:t>
            </a:r>
            <a:r>
              <a:rPr lang="en-US" dirty="0" err="1"/>
              <a:t>sebi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0335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54</TotalTime>
  <Words>836</Words>
  <Application>Microsoft Office PowerPoint</Application>
  <PresentationFormat>Widescreen</PresentationFormat>
  <Paragraphs>53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Century Gothic</vt:lpstr>
      <vt:lpstr>Wingdings 3</vt:lpstr>
      <vt:lpstr>Ion</vt:lpstr>
      <vt:lpstr>Šta je zdravlje?</vt:lpstr>
      <vt:lpstr>Problemi vezani za period adolescencije</vt:lpstr>
      <vt:lpstr>Adolescencija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Poremećaji u adolescenciji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Zrela ličnost kao cilj razvoja 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Problemi vezani za period adolescencije</dc:title>
  <dc:creator>Suzana Simić Dobrić</dc:creator>
  <cp:lastModifiedBy>Suzana Simić Dobrić</cp:lastModifiedBy>
  <cp:revision>7</cp:revision>
  <dcterms:created xsi:type="dcterms:W3CDTF">2020-05-04T09:31:20Z</dcterms:created>
  <dcterms:modified xsi:type="dcterms:W3CDTF">2020-05-04T10:26:09Z</dcterms:modified>
</cp:coreProperties>
</file>