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sldIdLst>
    <p:sldId id="256" r:id="rId2"/>
    <p:sldId id="261" r:id="rId3"/>
    <p:sldId id="260" r:id="rId4"/>
    <p:sldId id="262" r:id="rId5"/>
    <p:sldId id="257" r:id="rId6"/>
    <p:sldId id="258" r:id="rId7"/>
    <p:sldId id="259"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058076-56B0-463B-9969-9B8C58262F90}" type="datetimeFigureOut">
              <a:rPr lang="en-US" smtClean="0"/>
              <a:pPr/>
              <a:t>4/22/2019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62B3E-3C9E-4925-AAC2-F6AA07551B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F62B3E-3C9E-4925-AAC2-F6AA07551B1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914400"/>
          </a:xfrm>
        </p:spPr>
        <p:txBody>
          <a:bodyPr>
            <a:normAutofit/>
          </a:bodyPr>
          <a:lstStyle/>
          <a:p>
            <a:pPr algn="ctr"/>
            <a:r>
              <a:rPr lang="en-US" dirty="0" err="1" smtClean="0"/>
              <a:t>Ptice</a:t>
            </a:r>
            <a:r>
              <a:rPr lang="en-US" dirty="0" smtClean="0"/>
              <a:t> </a:t>
            </a:r>
            <a:r>
              <a:rPr lang="sr-Latn-RS" dirty="0" smtClean="0"/>
              <a:t>našeg </a:t>
            </a:r>
            <a:r>
              <a:rPr lang="en-US" dirty="0" err="1" smtClean="0"/>
              <a:t>kraja</a:t>
            </a:r>
            <a:endParaRPr lang="en-US" dirty="0"/>
          </a:p>
        </p:txBody>
      </p:sp>
      <p:pic>
        <p:nvPicPr>
          <p:cNvPr id="6" name="Picture 5" descr="91fxwdg9WDL._SX700_.jpg"/>
          <p:cNvPicPr>
            <a:picLocks noChangeAspect="1"/>
          </p:cNvPicPr>
          <p:nvPr/>
        </p:nvPicPr>
        <p:blipFill>
          <a:blip r:embed="rId2" cstate="print"/>
          <a:stretch>
            <a:fillRect/>
          </a:stretch>
        </p:blipFill>
        <p:spPr>
          <a:xfrm>
            <a:off x="1219200" y="1905000"/>
            <a:ext cx="6667500" cy="44386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Cilj projekta:</a:t>
            </a:r>
            <a:endParaRPr lang="en-US" dirty="0"/>
          </a:p>
        </p:txBody>
      </p:sp>
      <p:sp>
        <p:nvSpPr>
          <p:cNvPr id="3" name="Content Placeholder 2"/>
          <p:cNvSpPr>
            <a:spLocks noGrp="1"/>
          </p:cNvSpPr>
          <p:nvPr>
            <p:ph idx="1"/>
          </p:nvPr>
        </p:nvSpPr>
        <p:spPr>
          <a:xfrm>
            <a:off x="457200" y="2514600"/>
            <a:ext cx="4495800" cy="3810000"/>
          </a:xfrm>
        </p:spPr>
        <p:txBody>
          <a:bodyPr/>
          <a:lstStyle/>
          <a:p>
            <a:pPr>
              <a:buNone/>
            </a:pPr>
            <a:r>
              <a:rPr lang="sr-Latn-RS" dirty="0" smtClean="0"/>
              <a:t>Istraživanje ptica našeg kraja </a:t>
            </a:r>
          </a:p>
          <a:p>
            <a:pPr>
              <a:buNone/>
            </a:pPr>
            <a:endParaRPr lang="sr-Latn-RS" dirty="0" smtClean="0"/>
          </a:p>
          <a:p>
            <a:r>
              <a:rPr lang="sr-Latn-RS" dirty="0" smtClean="0"/>
              <a:t>vrsta ptica; </a:t>
            </a:r>
          </a:p>
          <a:p>
            <a:r>
              <a:rPr lang="sr-Latn-RS" dirty="0" smtClean="0"/>
              <a:t>način života; </a:t>
            </a:r>
          </a:p>
          <a:p>
            <a:r>
              <a:rPr lang="sr-Latn-RS" dirty="0" smtClean="0"/>
              <a:t>način ishrane.</a:t>
            </a:r>
          </a:p>
          <a:p>
            <a:pPr>
              <a:buNone/>
            </a:pPr>
            <a:endParaRPr lang="en-US" dirty="0"/>
          </a:p>
        </p:txBody>
      </p:sp>
      <p:pic>
        <p:nvPicPr>
          <p:cNvPr id="4" name="Picture 3" descr="images.jpg"/>
          <p:cNvPicPr>
            <a:picLocks noChangeAspect="1"/>
          </p:cNvPicPr>
          <p:nvPr/>
        </p:nvPicPr>
        <p:blipFill>
          <a:blip r:embed="rId2" cstate="print"/>
          <a:stretch>
            <a:fillRect/>
          </a:stretch>
        </p:blipFill>
        <p:spPr>
          <a:xfrm>
            <a:off x="5038726" y="2438400"/>
            <a:ext cx="3581400" cy="3581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P</a:t>
            </a:r>
            <a:r>
              <a:rPr lang="sr-Latn-RS" dirty="0" smtClean="0"/>
              <a:t>rojektne aktivnosti:</a:t>
            </a:r>
            <a:endParaRPr lang="en-US" dirty="0"/>
          </a:p>
        </p:txBody>
      </p:sp>
      <p:sp>
        <p:nvSpPr>
          <p:cNvPr id="3" name="Content Placeholder 2"/>
          <p:cNvSpPr>
            <a:spLocks noGrp="1"/>
          </p:cNvSpPr>
          <p:nvPr>
            <p:ph idx="1"/>
          </p:nvPr>
        </p:nvSpPr>
        <p:spPr/>
        <p:txBody>
          <a:bodyPr>
            <a:normAutofit/>
          </a:bodyPr>
          <a:lstStyle/>
          <a:p>
            <a:r>
              <a:rPr lang="sr-Latn-RS" dirty="0" smtClean="0"/>
              <a:t>Istraživanje na terenu</a:t>
            </a:r>
          </a:p>
          <a:p>
            <a:pPr>
              <a:buNone/>
            </a:pPr>
            <a:endParaRPr lang="sr-Latn-RS" dirty="0" smtClean="0"/>
          </a:p>
          <a:p>
            <a:pPr>
              <a:buNone/>
            </a:pPr>
            <a:r>
              <a:rPr lang="sr-Latn-RS" dirty="0" smtClean="0"/>
              <a:t>Aplikacija: Ptice na dlanu</a:t>
            </a:r>
          </a:p>
          <a:p>
            <a:pPr>
              <a:buNone/>
            </a:pPr>
            <a:r>
              <a:rPr lang="sr-Latn-RS" dirty="0" smtClean="0"/>
              <a:t>Lokacija: Centar grada</a:t>
            </a:r>
          </a:p>
          <a:p>
            <a:pPr>
              <a:buNone/>
            </a:pPr>
            <a:r>
              <a:rPr lang="sr-Latn-RS" dirty="0" smtClean="0"/>
              <a:t>		      Gradski park</a:t>
            </a:r>
          </a:p>
          <a:p>
            <a:pPr>
              <a:buNone/>
            </a:pPr>
            <a:r>
              <a:rPr lang="sr-Latn-RS" dirty="0" smtClean="0"/>
              <a:t>		      Školsko dvorište</a:t>
            </a:r>
          </a:p>
          <a:p>
            <a:pPr>
              <a:buNone/>
            </a:pPr>
            <a:endParaRPr lang="sr-Latn-RS" dirty="0" smtClean="0"/>
          </a:p>
          <a:p>
            <a:r>
              <a:rPr lang="sr-Latn-RS" dirty="0" smtClean="0"/>
              <a:t>Istraživanje na internetu</a:t>
            </a:r>
          </a:p>
        </p:txBody>
      </p:sp>
      <p:pic>
        <p:nvPicPr>
          <p:cNvPr id="5" name="Picture 4" descr="images (1).jpg"/>
          <p:cNvPicPr>
            <a:picLocks noChangeAspect="1"/>
          </p:cNvPicPr>
          <p:nvPr/>
        </p:nvPicPr>
        <p:blipFill>
          <a:blip r:embed="rId2" cstate="print"/>
          <a:srcRect r="-1010" b="9020"/>
          <a:stretch>
            <a:fillRect/>
          </a:stretch>
        </p:blipFill>
        <p:spPr>
          <a:xfrm>
            <a:off x="5410200" y="2743200"/>
            <a:ext cx="2971800" cy="344728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Rezultati projekta:</a:t>
            </a:r>
            <a:endParaRPr lang="en-US" dirty="0"/>
          </a:p>
        </p:txBody>
      </p:sp>
      <p:sp>
        <p:nvSpPr>
          <p:cNvPr id="3" name="Content Placeholder 2"/>
          <p:cNvSpPr>
            <a:spLocks noGrp="1"/>
          </p:cNvSpPr>
          <p:nvPr>
            <p:ph idx="1"/>
          </p:nvPr>
        </p:nvSpPr>
        <p:spPr>
          <a:xfrm>
            <a:off x="457200" y="2209800"/>
            <a:ext cx="8229600" cy="4114800"/>
          </a:xfrm>
        </p:spPr>
        <p:txBody>
          <a:bodyPr/>
          <a:lstStyle/>
          <a:p>
            <a:pPr>
              <a:buNone/>
            </a:pPr>
            <a:r>
              <a:rPr lang="sr-Latn-RS" dirty="0" smtClean="0"/>
              <a:t>Koristeći aplikaciju </a:t>
            </a:r>
            <a:r>
              <a:rPr lang="sr-Latn-RS" i="1" dirty="0" smtClean="0"/>
              <a:t>Ptice na dlanu </a:t>
            </a:r>
            <a:r>
              <a:rPr lang="sr-Latn-RS" dirty="0" smtClean="0"/>
              <a:t>utvrdili smo da naš</a:t>
            </a:r>
          </a:p>
          <a:p>
            <a:pPr>
              <a:buNone/>
            </a:pPr>
            <a:r>
              <a:rPr lang="sr-Latn-RS" dirty="0" smtClean="0"/>
              <a:t>kraj naseljavu ptice:</a:t>
            </a:r>
          </a:p>
          <a:p>
            <a:pPr>
              <a:buNone/>
            </a:pPr>
            <a:endParaRPr lang="sr-Latn-RS" dirty="0" smtClean="0"/>
          </a:p>
          <a:p>
            <a:r>
              <a:rPr lang="sr-Latn-RS" dirty="0" smtClean="0"/>
              <a:t>Vrabac</a:t>
            </a:r>
          </a:p>
          <a:p>
            <a:r>
              <a:rPr lang="sr-Latn-RS" dirty="0" smtClean="0"/>
              <a:t>Golub</a:t>
            </a:r>
          </a:p>
          <a:p>
            <a:r>
              <a:rPr lang="sr-Latn-RS" dirty="0" smtClean="0"/>
              <a:t>G</a:t>
            </a:r>
            <a:r>
              <a:rPr lang="en-US" dirty="0" err="1" smtClean="0"/>
              <a:t>ugutk</a:t>
            </a:r>
            <a:r>
              <a:rPr lang="sr-Latn-RS" dirty="0" smtClean="0"/>
              <a:t>a</a:t>
            </a:r>
            <a:endParaRPr lang="sr-Latn-RS" dirty="0" smtClean="0"/>
          </a:p>
          <a:p>
            <a:r>
              <a:rPr lang="sr-Latn-RS" dirty="0" smtClean="0"/>
              <a:t>Siva vrana  </a:t>
            </a:r>
            <a:endParaRPr lang="en-US" dirty="0"/>
          </a:p>
        </p:txBody>
      </p:sp>
      <p:pic>
        <p:nvPicPr>
          <p:cNvPr id="5" name="Picture 4" descr="download (2).jpg"/>
          <p:cNvPicPr>
            <a:picLocks noChangeAspect="1"/>
          </p:cNvPicPr>
          <p:nvPr/>
        </p:nvPicPr>
        <p:blipFill>
          <a:blip r:embed="rId2" cstate="print"/>
          <a:srcRect r="3846" b="7202"/>
          <a:stretch>
            <a:fillRect/>
          </a:stretch>
        </p:blipFill>
        <p:spPr>
          <a:xfrm>
            <a:off x="5029200" y="3275076"/>
            <a:ext cx="2514600" cy="283521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Vrabac</a:t>
            </a:r>
            <a:endParaRPr lang="en-US" dirty="0"/>
          </a:p>
        </p:txBody>
      </p:sp>
      <p:sp>
        <p:nvSpPr>
          <p:cNvPr id="8" name="Content Placeholder 7"/>
          <p:cNvSpPr>
            <a:spLocks noGrp="1"/>
          </p:cNvSpPr>
          <p:nvPr>
            <p:ph sz="quarter" idx="4"/>
          </p:nvPr>
        </p:nvSpPr>
        <p:spPr>
          <a:xfrm>
            <a:off x="4419601" y="1524000"/>
            <a:ext cx="4267200" cy="4836320"/>
          </a:xfrm>
        </p:spPr>
        <p:txBody>
          <a:bodyPr>
            <a:normAutofit fontScale="77500" lnSpcReduction="20000"/>
          </a:bodyPr>
          <a:lstStyle/>
          <a:p>
            <a:r>
              <a:rPr lang="vi-VN" dirty="0" smtClean="0"/>
              <a:t>Vrabac pokućar, Passer domesticus</a:t>
            </a:r>
            <a:endParaRPr lang="en-US" dirty="0" smtClean="0"/>
          </a:p>
          <a:p>
            <a:r>
              <a:rPr lang="vi-VN" dirty="0" smtClean="0"/>
              <a:t>Mužjak ima sivo teme i potiljak, crno grlo i deo grudi kao i kljun. Obrazi su mu svetlosivi do beličasti. Prsa i trbuh pepeljasto-sivi. Leđa su smeđa sa uzdužnim crnim prugama. Ženka nema sivkasti potiljak, niti crni kljun i glavu. Odrasli vrabac je dugačak od 14–16 cm. Raspon krila je 25 cm.</a:t>
            </a:r>
            <a:endParaRPr lang="en-US" dirty="0" smtClean="0"/>
          </a:p>
          <a:p>
            <a:r>
              <a:rPr lang="vi-VN" dirty="0" smtClean="0"/>
              <a:t>Pripada porodici vrabaca i verovatno je najrasprostranjenija ptica na planeti, ali se broj vrabaca u mnogim zemljama smanjuje. Živi u gradovima, ali i izvan naseljenih mesta. Gnezdi se na mnogim mestima: u kućnim strehama, rupama, u šupljinama zgrada… </a:t>
            </a:r>
            <a:endParaRPr lang="en-US" dirty="0" smtClean="0"/>
          </a:p>
          <a:p>
            <a:r>
              <a:rPr lang="vi-VN" dirty="0" smtClean="0"/>
              <a:t>Hrani se semenkama, paucima, insektima, voćem. U proleće mu je hrana i cvetni nektar.</a:t>
            </a:r>
            <a:endParaRPr lang="sr-Latn-RS" dirty="0" smtClean="0"/>
          </a:p>
          <a:p>
            <a:r>
              <a:rPr lang="vi-VN" dirty="0" smtClean="0"/>
              <a:t>Stanarica.</a:t>
            </a:r>
            <a:endParaRPr lang="en-US" dirty="0"/>
          </a:p>
        </p:txBody>
      </p:sp>
      <p:pic>
        <p:nvPicPr>
          <p:cNvPr id="11" name="Content Placeholder 10" descr="images (2).jpg"/>
          <p:cNvPicPr>
            <a:picLocks noGrp="1" noChangeAspect="1"/>
          </p:cNvPicPr>
          <p:nvPr>
            <p:ph sz="quarter" idx="2"/>
          </p:nvPr>
        </p:nvPicPr>
        <p:blipFill>
          <a:blip r:embed="rId3" cstate="print"/>
          <a:stretch>
            <a:fillRect/>
          </a:stretch>
        </p:blipFill>
        <p:spPr>
          <a:xfrm>
            <a:off x="457200" y="3048000"/>
            <a:ext cx="3773274" cy="267096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Golub</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normAutofit/>
          </a:bodyPr>
          <a:lstStyle/>
          <a:p>
            <a:r>
              <a:rPr lang="en-US" dirty="0" err="1" smtClean="0"/>
              <a:t>Golub</a:t>
            </a:r>
            <a:r>
              <a:rPr lang="en-US" dirty="0" smtClean="0"/>
              <a:t> </a:t>
            </a:r>
            <a:r>
              <a:rPr lang="en-US" dirty="0" err="1" smtClean="0"/>
              <a:t>grivnaš</a:t>
            </a:r>
            <a:r>
              <a:rPr lang="en-US" dirty="0" smtClean="0"/>
              <a:t>, Columba </a:t>
            </a:r>
            <a:r>
              <a:rPr lang="en-US" dirty="0" err="1" smtClean="0"/>
              <a:t>palumbus</a:t>
            </a:r>
            <a:endParaRPr lang="en-US" dirty="0" smtClean="0"/>
          </a:p>
          <a:p>
            <a:r>
              <a:rPr lang="en-US" dirty="0" err="1" smtClean="0"/>
              <a:t>Plavo-sive</a:t>
            </a:r>
            <a:r>
              <a:rPr lang="en-US" dirty="0" smtClean="0"/>
              <a:t> </a:t>
            </a:r>
            <a:r>
              <a:rPr lang="en-US" dirty="0" err="1" smtClean="0"/>
              <a:t>boje</a:t>
            </a:r>
            <a:r>
              <a:rPr lang="en-US" dirty="0" smtClean="0"/>
              <a:t>, </a:t>
            </a:r>
            <a:r>
              <a:rPr lang="en-US" dirty="0" err="1" smtClean="0"/>
              <a:t>sa</a:t>
            </a:r>
            <a:r>
              <a:rPr lang="en-US" dirty="0" smtClean="0"/>
              <a:t> </a:t>
            </a:r>
            <a:r>
              <a:rPr lang="en-US" dirty="0" err="1" smtClean="0"/>
              <a:t>ružičastom</a:t>
            </a:r>
            <a:r>
              <a:rPr lang="en-US" dirty="0" smtClean="0"/>
              <a:t> </a:t>
            </a:r>
            <a:r>
              <a:rPr lang="en-US" dirty="0" err="1" smtClean="0"/>
              <a:t>nijansom</a:t>
            </a:r>
            <a:r>
              <a:rPr lang="en-US" dirty="0" smtClean="0"/>
              <a:t> </a:t>
            </a:r>
            <a:r>
              <a:rPr lang="en-US" dirty="0" err="1" smtClean="0"/>
              <a:t>na</a:t>
            </a:r>
            <a:r>
              <a:rPr lang="en-US" dirty="0" smtClean="0"/>
              <a:t> </a:t>
            </a:r>
            <a:r>
              <a:rPr lang="en-US" dirty="0" err="1" smtClean="0"/>
              <a:t>grudima</a:t>
            </a:r>
            <a:r>
              <a:rPr lang="en-US" dirty="0" smtClean="0"/>
              <a:t>. </a:t>
            </a:r>
            <a:endParaRPr lang="sr-Latn-RS" dirty="0" smtClean="0"/>
          </a:p>
          <a:p>
            <a:r>
              <a:rPr lang="en-US" dirty="0" err="1" smtClean="0"/>
              <a:t>Dugačak</a:t>
            </a:r>
            <a:r>
              <a:rPr lang="en-US" dirty="0" smtClean="0"/>
              <a:t> 38–43cm. </a:t>
            </a:r>
            <a:r>
              <a:rPr lang="en-US" dirty="0" err="1" smtClean="0"/>
              <a:t>Prilikom</a:t>
            </a:r>
            <a:r>
              <a:rPr lang="en-US" dirty="0" smtClean="0"/>
              <a:t> </a:t>
            </a:r>
            <a:r>
              <a:rPr lang="en-US" dirty="0" err="1" smtClean="0"/>
              <a:t>poletanja</a:t>
            </a:r>
            <a:r>
              <a:rPr lang="en-US" dirty="0" smtClean="0"/>
              <a:t>, </a:t>
            </a:r>
            <a:r>
              <a:rPr lang="en-US" dirty="0" err="1" smtClean="0"/>
              <a:t>čuje</a:t>
            </a:r>
            <a:r>
              <a:rPr lang="en-US" dirty="0" smtClean="0"/>
              <a:t> se </a:t>
            </a:r>
            <a:r>
              <a:rPr lang="en-US" dirty="0" err="1" smtClean="0"/>
              <a:t>bučni</a:t>
            </a:r>
            <a:r>
              <a:rPr lang="en-US" dirty="0" smtClean="0"/>
              <a:t> </a:t>
            </a:r>
            <a:r>
              <a:rPr lang="en-US" dirty="0" err="1" smtClean="0"/>
              <a:t>klepet</a:t>
            </a:r>
            <a:r>
              <a:rPr lang="en-US" dirty="0" smtClean="0"/>
              <a:t> </a:t>
            </a:r>
            <a:r>
              <a:rPr lang="en-US" dirty="0" err="1" smtClean="0"/>
              <a:t>krila</a:t>
            </a:r>
            <a:r>
              <a:rPr lang="en-US" dirty="0" smtClean="0"/>
              <a:t>.</a:t>
            </a:r>
            <a:endParaRPr lang="sr-Latn-RS" dirty="0" smtClean="0"/>
          </a:p>
          <a:p>
            <a:r>
              <a:rPr lang="sr-Latn-RS" dirty="0" smtClean="0"/>
              <a:t>Golubovi se hrane semenjem, voćem i biljkama.</a:t>
            </a:r>
            <a:endParaRPr lang="en-US" dirty="0" smtClean="0"/>
          </a:p>
          <a:p>
            <a:r>
              <a:rPr lang="en-US" dirty="0" err="1" smtClean="0"/>
              <a:t>Stanarica</a:t>
            </a:r>
            <a:r>
              <a:rPr lang="en-US" dirty="0" smtClean="0"/>
              <a:t>.</a:t>
            </a:r>
            <a:endParaRPr lang="en-US" dirty="0"/>
          </a:p>
        </p:txBody>
      </p:sp>
      <p:pic>
        <p:nvPicPr>
          <p:cNvPr id="9" name="Content Placeholder 8" descr="220px-Columba_livia (1).jpg"/>
          <p:cNvPicPr>
            <a:picLocks noGrp="1" noChangeAspect="1"/>
          </p:cNvPicPr>
          <p:nvPr>
            <p:ph sz="quarter" idx="2"/>
          </p:nvPr>
        </p:nvPicPr>
        <p:blipFill>
          <a:blip r:embed="rId2" cstate="print"/>
          <a:stretch>
            <a:fillRect/>
          </a:stretch>
        </p:blipFill>
        <p:spPr>
          <a:xfrm>
            <a:off x="485371" y="2590800"/>
            <a:ext cx="3862294" cy="35814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Gugutka</a:t>
            </a:r>
            <a:endParaRPr lang="en-US"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normAutofit fontScale="85000" lnSpcReduction="20000"/>
          </a:bodyPr>
          <a:lstStyle/>
          <a:p>
            <a:r>
              <a:rPr lang="vi-VN" dirty="0" smtClean="0"/>
              <a:t>Gugutka, Streptopelia decaocto </a:t>
            </a:r>
            <a:endParaRPr lang="en-US" dirty="0" smtClean="0"/>
          </a:p>
          <a:p>
            <a:r>
              <a:rPr lang="vi-VN" dirty="0" smtClean="0"/>
              <a:t>Slična je grlici. Gornja pera krila su joj svetlobež do smeđe boje. Upadljiva oznaka joj je crni prsten oko početka vrata. Crvenkaste oči imaju uski beli okvir. Oba pola izgledaju isto. Dugačka je od 31–33 cm. Raspon krila je od 47–55 cm. </a:t>
            </a:r>
            <a:endParaRPr lang="en-US" dirty="0" smtClean="0"/>
          </a:p>
          <a:p>
            <a:r>
              <a:rPr lang="vi-VN" dirty="0" smtClean="0"/>
              <a:t>Hrani se semenkama žitarica i voćem. Zimi se ponekad okuplja u jata i traži hranu po parkovima i njivama. </a:t>
            </a:r>
            <a:r>
              <a:rPr lang="en-US" dirty="0" err="1" smtClean="0"/>
              <a:t>Og</a:t>
            </a:r>
            <a:r>
              <a:rPr lang="vi-VN" dirty="0" smtClean="0"/>
              <a:t>la</a:t>
            </a:r>
            <a:r>
              <a:rPr lang="sr-Latn-RS" dirty="0" smtClean="0"/>
              <a:t>š</a:t>
            </a:r>
            <a:r>
              <a:rPr lang="vi-VN" dirty="0" smtClean="0"/>
              <a:t>a</a:t>
            </a:r>
            <a:r>
              <a:rPr lang="sr-Latn-RS" dirty="0" smtClean="0"/>
              <a:t>va</a:t>
            </a:r>
            <a:r>
              <a:rPr lang="vi-VN" dirty="0" smtClean="0"/>
              <a:t> se troslogovnim gugutanjem, sa naglaskom na drugom slogu. </a:t>
            </a:r>
            <a:endParaRPr lang="sr-Latn-RS" dirty="0" smtClean="0"/>
          </a:p>
          <a:p>
            <a:r>
              <a:rPr lang="vi-VN" dirty="0" smtClean="0"/>
              <a:t>Stanarica.</a:t>
            </a:r>
            <a:r>
              <a:rPr lang="ru-RU" dirty="0" smtClean="0"/>
              <a:t>.</a:t>
            </a:r>
            <a:endParaRPr lang="en-US" dirty="0"/>
          </a:p>
        </p:txBody>
      </p:sp>
      <p:pic>
        <p:nvPicPr>
          <p:cNvPr id="11" name="Content Placeholder 10" descr="download (3).jpg"/>
          <p:cNvPicPr>
            <a:picLocks noGrp="1" noChangeAspect="1"/>
          </p:cNvPicPr>
          <p:nvPr>
            <p:ph sz="quarter" idx="2"/>
          </p:nvPr>
        </p:nvPicPr>
        <p:blipFill>
          <a:blip r:embed="rId2" cstate="print"/>
          <a:stretch>
            <a:fillRect/>
          </a:stretch>
        </p:blipFill>
        <p:spPr>
          <a:xfrm>
            <a:off x="685800" y="2497071"/>
            <a:ext cx="3200400" cy="34671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sr-Latn-RS" dirty="0" smtClean="0"/>
              <a:t>Siva vrana</a:t>
            </a:r>
            <a:r>
              <a:rPr lang="en-US" dirty="0" smtClean="0"/>
              <a:t/>
            </a:r>
            <a:br>
              <a:rPr lang="en-US" dirty="0" smtClean="0"/>
            </a:br>
            <a:endParaRPr lang="en-US"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sz="half" idx="3"/>
          </p:nvPr>
        </p:nvSpPr>
        <p:spPr/>
        <p:txBody>
          <a:bodyPr/>
          <a:lstStyle/>
          <a:p>
            <a:endParaRPr lang="en-US"/>
          </a:p>
        </p:txBody>
      </p:sp>
      <p:pic>
        <p:nvPicPr>
          <p:cNvPr id="7" name="Content Placeholder 6" descr="images (3).jpg"/>
          <p:cNvPicPr>
            <a:picLocks noGrp="1" noChangeAspect="1"/>
          </p:cNvPicPr>
          <p:nvPr>
            <p:ph sz="quarter" idx="2"/>
          </p:nvPr>
        </p:nvPicPr>
        <p:blipFill>
          <a:blip r:embed="rId2" cstate="print"/>
          <a:stretch>
            <a:fillRect/>
          </a:stretch>
        </p:blipFill>
        <p:spPr>
          <a:xfrm>
            <a:off x="457200" y="3124200"/>
            <a:ext cx="3510756" cy="2749387"/>
          </a:xfrm>
        </p:spPr>
      </p:pic>
      <p:sp>
        <p:nvSpPr>
          <p:cNvPr id="6" name="Content Placeholder 5"/>
          <p:cNvSpPr>
            <a:spLocks noGrp="1"/>
          </p:cNvSpPr>
          <p:nvPr>
            <p:ph sz="quarter" idx="4"/>
          </p:nvPr>
        </p:nvSpPr>
        <p:spPr/>
        <p:txBody>
          <a:bodyPr>
            <a:normAutofit lnSpcReduction="10000"/>
          </a:bodyPr>
          <a:lstStyle/>
          <a:p>
            <a:r>
              <a:rPr lang="en-US" dirty="0" smtClean="0"/>
              <a:t>Siva </a:t>
            </a:r>
            <a:r>
              <a:rPr lang="en-US" dirty="0" err="1" smtClean="0"/>
              <a:t>vrana</a:t>
            </a:r>
            <a:r>
              <a:rPr lang="en-US" dirty="0" smtClean="0"/>
              <a:t>, </a:t>
            </a:r>
            <a:r>
              <a:rPr lang="en-US" dirty="0" err="1" smtClean="0"/>
              <a:t>Corvus</a:t>
            </a:r>
            <a:r>
              <a:rPr lang="en-US" dirty="0" smtClean="0"/>
              <a:t> </a:t>
            </a:r>
            <a:r>
              <a:rPr lang="en-US" dirty="0" err="1" smtClean="0"/>
              <a:t>corone</a:t>
            </a:r>
            <a:endParaRPr lang="sr-Latn-RS" dirty="0" smtClean="0"/>
          </a:p>
          <a:p>
            <a:r>
              <a:rPr lang="en-US" dirty="0" err="1" smtClean="0"/>
              <a:t>Pepeljasto–sive</a:t>
            </a:r>
            <a:r>
              <a:rPr lang="en-US" dirty="0" smtClean="0"/>
              <a:t> </a:t>
            </a:r>
            <a:r>
              <a:rPr lang="en-US" dirty="0" err="1" smtClean="0"/>
              <a:t>boje</a:t>
            </a:r>
            <a:r>
              <a:rPr lang="en-US" dirty="0" smtClean="0"/>
              <a:t>, </a:t>
            </a:r>
            <a:r>
              <a:rPr lang="en-US" dirty="0" err="1" smtClean="0"/>
              <a:t>glava</a:t>
            </a:r>
            <a:r>
              <a:rPr lang="en-US" dirty="0" smtClean="0"/>
              <a:t>, </a:t>
            </a:r>
            <a:r>
              <a:rPr lang="en-US" dirty="0" err="1" smtClean="0"/>
              <a:t>grlo</a:t>
            </a:r>
            <a:r>
              <a:rPr lang="en-US" dirty="0" smtClean="0"/>
              <a:t>, </a:t>
            </a:r>
            <a:r>
              <a:rPr lang="en-US" dirty="0" err="1" smtClean="0"/>
              <a:t>krila</a:t>
            </a:r>
            <a:r>
              <a:rPr lang="en-US" dirty="0" smtClean="0"/>
              <a:t> </a:t>
            </a:r>
            <a:r>
              <a:rPr lang="en-US" dirty="0" err="1" smtClean="0"/>
              <a:t>i</a:t>
            </a:r>
            <a:r>
              <a:rPr lang="en-US" dirty="0" smtClean="0"/>
              <a:t> rep </a:t>
            </a:r>
            <a:r>
              <a:rPr lang="en-US" dirty="0" err="1" smtClean="0"/>
              <a:t>su</a:t>
            </a:r>
            <a:r>
              <a:rPr lang="en-US" dirty="0" smtClean="0"/>
              <a:t> </a:t>
            </a:r>
            <a:r>
              <a:rPr lang="en-US" dirty="0" err="1" smtClean="0"/>
              <a:t>crni</a:t>
            </a:r>
            <a:r>
              <a:rPr lang="en-US" dirty="0" smtClean="0"/>
              <a:t>. </a:t>
            </a:r>
            <a:r>
              <a:rPr lang="en-US" dirty="0" err="1" smtClean="0"/>
              <a:t>Dugačka</a:t>
            </a:r>
            <a:r>
              <a:rPr lang="en-US" dirty="0" smtClean="0"/>
              <a:t> je</a:t>
            </a:r>
            <a:r>
              <a:rPr lang="sr-Latn-RS" dirty="0" smtClean="0"/>
              <a:t> </a:t>
            </a:r>
            <a:r>
              <a:rPr lang="en-US" dirty="0" smtClean="0"/>
              <a:t>48–52 cm, </a:t>
            </a:r>
            <a:r>
              <a:rPr lang="en-US" dirty="0" err="1" smtClean="0"/>
              <a:t>sa</a:t>
            </a:r>
            <a:r>
              <a:rPr lang="en-US" dirty="0" smtClean="0"/>
              <a:t> </a:t>
            </a:r>
            <a:r>
              <a:rPr lang="en-US" dirty="0" err="1" smtClean="0"/>
              <a:t>rasponom</a:t>
            </a:r>
            <a:r>
              <a:rPr lang="en-US" dirty="0" smtClean="0"/>
              <a:t> </a:t>
            </a:r>
            <a:r>
              <a:rPr lang="en-US" dirty="0" err="1" smtClean="0"/>
              <a:t>krila</a:t>
            </a:r>
            <a:r>
              <a:rPr lang="en-US" dirty="0" smtClean="0"/>
              <a:t> </a:t>
            </a:r>
            <a:r>
              <a:rPr lang="en-US" dirty="0" err="1" smtClean="0"/>
              <a:t>od</a:t>
            </a:r>
            <a:r>
              <a:rPr lang="en-US" dirty="0" smtClean="0"/>
              <a:t> </a:t>
            </a:r>
            <a:r>
              <a:rPr lang="en-US" dirty="0" err="1" smtClean="0"/>
              <a:t>oko</a:t>
            </a:r>
            <a:r>
              <a:rPr lang="en-US" dirty="0" smtClean="0"/>
              <a:t> 98 cm.</a:t>
            </a:r>
            <a:r>
              <a:rPr lang="sr-Latn-RS" dirty="0" smtClean="0"/>
              <a:t> </a:t>
            </a:r>
          </a:p>
          <a:p>
            <a:r>
              <a:rPr lang="en-US" dirty="0" err="1" smtClean="0"/>
              <a:t>Osim</a:t>
            </a:r>
            <a:r>
              <a:rPr lang="en-US" dirty="0" smtClean="0"/>
              <a:t> </a:t>
            </a:r>
            <a:r>
              <a:rPr lang="en-US" dirty="0" err="1" smtClean="0"/>
              <a:t>plodova</a:t>
            </a:r>
            <a:r>
              <a:rPr lang="en-US" dirty="0" smtClean="0"/>
              <a:t>, </a:t>
            </a:r>
            <a:r>
              <a:rPr lang="en-US" dirty="0" err="1" smtClean="0"/>
              <a:t>hrani</a:t>
            </a:r>
            <a:r>
              <a:rPr lang="en-US" dirty="0" smtClean="0"/>
              <a:t> se </a:t>
            </a:r>
            <a:r>
              <a:rPr lang="en-US" dirty="0" err="1" smtClean="0"/>
              <a:t>i</a:t>
            </a:r>
            <a:r>
              <a:rPr lang="en-US" dirty="0" smtClean="0"/>
              <a:t> </a:t>
            </a:r>
            <a:r>
              <a:rPr lang="en-US" dirty="0" err="1" smtClean="0"/>
              <a:t>manjim</a:t>
            </a:r>
            <a:r>
              <a:rPr lang="en-US" dirty="0" smtClean="0"/>
              <a:t> </a:t>
            </a:r>
            <a:r>
              <a:rPr lang="en-US" dirty="0" err="1" smtClean="0"/>
              <a:t>životinjama</a:t>
            </a:r>
            <a:r>
              <a:rPr lang="en-US" dirty="0" smtClean="0"/>
              <a:t>, </a:t>
            </a:r>
            <a:r>
              <a:rPr lang="en-US" dirty="0" err="1" smtClean="0"/>
              <a:t>ljudskim</a:t>
            </a:r>
            <a:r>
              <a:rPr lang="en-US" dirty="0" smtClean="0"/>
              <a:t> </a:t>
            </a:r>
            <a:r>
              <a:rPr lang="en-US" dirty="0" err="1" smtClean="0"/>
              <a:t>otpacima</a:t>
            </a:r>
            <a:r>
              <a:rPr lang="en-US" dirty="0" smtClean="0"/>
              <a:t>.</a:t>
            </a:r>
            <a:r>
              <a:rPr lang="sr-Latn-RS" dirty="0" smtClean="0"/>
              <a:t> </a:t>
            </a:r>
            <a:r>
              <a:rPr lang="en-US" dirty="0" smtClean="0"/>
              <a:t>Kao </a:t>
            </a:r>
            <a:r>
              <a:rPr lang="en-US" dirty="0" err="1" smtClean="0"/>
              <a:t>i</a:t>
            </a:r>
            <a:r>
              <a:rPr lang="en-US" dirty="0" smtClean="0"/>
              <a:t> </a:t>
            </a:r>
            <a:r>
              <a:rPr lang="en-US" dirty="0" err="1" smtClean="0"/>
              <a:t>ostale</a:t>
            </a:r>
            <a:r>
              <a:rPr lang="en-US" dirty="0" smtClean="0"/>
              <a:t> </a:t>
            </a:r>
            <a:r>
              <a:rPr lang="en-US" dirty="0" err="1" smtClean="0"/>
              <a:t>vrane</a:t>
            </a:r>
            <a:r>
              <a:rPr lang="en-US" dirty="0" smtClean="0"/>
              <a:t> </a:t>
            </a:r>
            <a:r>
              <a:rPr lang="en-US" dirty="0" err="1" smtClean="0"/>
              <a:t>hrani</a:t>
            </a:r>
            <a:r>
              <a:rPr lang="en-US" dirty="0" smtClean="0"/>
              <a:t> se </a:t>
            </a:r>
            <a:r>
              <a:rPr lang="en-US" dirty="0" err="1" smtClean="0"/>
              <a:t>veoma</a:t>
            </a:r>
            <a:r>
              <a:rPr lang="en-US" dirty="0" smtClean="0"/>
              <a:t> </a:t>
            </a:r>
            <a:r>
              <a:rPr lang="en-US" dirty="0" err="1" smtClean="0"/>
              <a:t>raznoliko</a:t>
            </a:r>
            <a:r>
              <a:rPr lang="en-US" dirty="0" smtClean="0"/>
              <a:t>.</a:t>
            </a:r>
            <a:endParaRPr lang="sr-Latn-RS" dirty="0" smtClean="0"/>
          </a:p>
          <a:p>
            <a:r>
              <a:rPr lang="en-US" dirty="0" err="1" smtClean="0"/>
              <a:t>Stanarica</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sr-Latn-RS" dirty="0" smtClean="0"/>
              <a:t>Zaključak:</a:t>
            </a:r>
            <a:endParaRPr lang="en-US" dirty="0"/>
          </a:p>
        </p:txBody>
      </p:sp>
      <p:sp>
        <p:nvSpPr>
          <p:cNvPr id="8" name="Content Placeholder 7"/>
          <p:cNvSpPr>
            <a:spLocks noGrp="1"/>
          </p:cNvSpPr>
          <p:nvPr>
            <p:ph idx="1"/>
          </p:nvPr>
        </p:nvSpPr>
        <p:spPr/>
        <p:txBody>
          <a:bodyPr>
            <a:normAutofit fontScale="92500"/>
          </a:bodyPr>
          <a:lstStyle/>
          <a:p>
            <a:pPr>
              <a:buNone/>
            </a:pPr>
            <a:endParaRPr lang="sr-Latn-RS" dirty="0" smtClean="0"/>
          </a:p>
          <a:p>
            <a:pPr>
              <a:buNone/>
            </a:pPr>
            <a:r>
              <a:rPr lang="sr-Latn-RS" dirty="0" smtClean="0"/>
              <a:t>	Na osnovu istraživanja utvrdili smo da naš kraj naseljavaju različite vrste ptica: ptice stanarice i ptice selice. </a:t>
            </a:r>
          </a:p>
          <a:p>
            <a:pPr>
              <a:buNone/>
            </a:pPr>
            <a:r>
              <a:rPr lang="sr-Latn-RS" dirty="0" smtClean="0"/>
              <a:t>	Od ptica stanarica uočili smo vrapca, goluba, gugutku i sivu vranu.</a:t>
            </a:r>
          </a:p>
          <a:p>
            <a:pPr>
              <a:buNone/>
            </a:pPr>
            <a:endParaRPr lang="sr-Latn-RS" dirty="0" smtClean="0"/>
          </a:p>
          <a:p>
            <a:pPr>
              <a:buNone/>
            </a:pPr>
            <a:endParaRPr lang="sr-Latn-RS" dirty="0" smtClean="0"/>
          </a:p>
          <a:p>
            <a:pPr>
              <a:buNone/>
            </a:pPr>
            <a:endParaRPr lang="sr-Latn-RS" dirty="0" smtClean="0"/>
          </a:p>
          <a:p>
            <a:pPr algn="r">
              <a:buNone/>
            </a:pPr>
            <a:r>
              <a:rPr lang="sr-Latn-RS" dirty="0" smtClean="0"/>
              <a:t>Marija Dobrić V-1</a:t>
            </a:r>
          </a:p>
          <a:p>
            <a:pPr algn="r">
              <a:buNone/>
            </a:pPr>
            <a:r>
              <a:rPr lang="sr-Latn-RS" dirty="0" smtClean="0"/>
              <a:t>Afrodita Konstandinović V-1</a:t>
            </a:r>
            <a:endParaRPr lang="en-US" dirty="0"/>
          </a:p>
        </p:txBody>
      </p:sp>
      <p:pic>
        <p:nvPicPr>
          <p:cNvPr id="5" name="Picture 4" descr="images.png"/>
          <p:cNvPicPr>
            <a:picLocks noChangeAspect="1"/>
          </p:cNvPicPr>
          <p:nvPr/>
        </p:nvPicPr>
        <p:blipFill>
          <a:blip r:embed="rId2" cstate="print"/>
          <a:stretch>
            <a:fillRect/>
          </a:stretch>
        </p:blipFill>
        <p:spPr>
          <a:xfrm>
            <a:off x="838200" y="4419600"/>
            <a:ext cx="3667125" cy="124777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281</TotalTime>
  <Words>381</Words>
  <Application>Microsoft Office PowerPoint</Application>
  <PresentationFormat>On-screen Show (4:3)</PresentationFormat>
  <Paragraphs>56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Ptice našeg kraja</vt:lpstr>
      <vt:lpstr>Cilj projekta:</vt:lpstr>
      <vt:lpstr>Projektne aktivnosti:</vt:lpstr>
      <vt:lpstr>Rezultati projekta:</vt:lpstr>
      <vt:lpstr> Vrabac</vt:lpstr>
      <vt:lpstr>Golub</vt:lpstr>
      <vt:lpstr>Gugutka</vt:lpstr>
      <vt:lpstr>Siva vrana </vt:lpstr>
      <vt:lpstr>Zaključak: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Ptice mog kraja</dc:title>
  <dc:creator>kkk</dc:creator>
  <cp:lastModifiedBy>kkk</cp:lastModifiedBy>
  <cp:revision>37</cp:revision>
  <dcterms:created xsi:type="dcterms:W3CDTF">2006-08-16T00:00:00Z</dcterms:created>
  <dcterms:modified xsi:type="dcterms:W3CDTF">2019-04-22T18:11:21Z</dcterms:modified>
</cp:coreProperties>
</file>