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4" r:id="rId8"/>
    <p:sldId id="262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80FB18-B786-42DD-9FC2-D1448A907D7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BF55DA-BDF1-4D9B-B2D4-82927AFEE91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0FB18-B786-42DD-9FC2-D1448A907D7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55DA-BDF1-4D9B-B2D4-82927AFEE91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0FB18-B786-42DD-9FC2-D1448A907D7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55DA-BDF1-4D9B-B2D4-82927AFEE91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0FB18-B786-42DD-9FC2-D1448A907D7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55DA-BDF1-4D9B-B2D4-82927AFEE9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0FB18-B786-42DD-9FC2-D1448A907D7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55DA-BDF1-4D9B-B2D4-82927AFEE9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0FB18-B786-42DD-9FC2-D1448A907D7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55DA-BDF1-4D9B-B2D4-82927AFEE91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0FB18-B786-42DD-9FC2-D1448A907D7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55DA-BDF1-4D9B-B2D4-82927AFEE914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0FB18-B786-42DD-9FC2-D1448A907D7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55DA-BDF1-4D9B-B2D4-82927AFEE914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0FB18-B786-42DD-9FC2-D1448A907D7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55DA-BDF1-4D9B-B2D4-82927AFEE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0FB18-B786-42DD-9FC2-D1448A907D7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55DA-BDF1-4D9B-B2D4-82927AFEE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0FB18-B786-42DD-9FC2-D1448A907D7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55DA-BDF1-4D9B-B2D4-82927AFEE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E80FB18-B786-42DD-9FC2-D1448A907D75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BBF55DA-BDF1-4D9B-B2D4-82927AFEE9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Sistematizacija</a:t>
            </a:r>
            <a:r>
              <a:rPr lang="en-US" dirty="0" smtClean="0"/>
              <a:t> </a:t>
            </a:r>
            <a:r>
              <a:rPr lang="en-US" dirty="0" err="1" smtClean="0"/>
              <a:t>gradiva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biologije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6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b="1" dirty="0" smtClean="0"/>
              <a:t>Ekologija </a:t>
            </a:r>
            <a:r>
              <a:rPr lang="sr-Latn-BA" dirty="0" smtClean="0"/>
              <a:t>je nauka koja proučava životnu sredinu,odnose životne sredine i živih bića,kao i međusobne odnose živih bića.Termin ekologije uveo je nemački zoolog </a:t>
            </a:r>
            <a:r>
              <a:rPr lang="sr-Latn-BA" b="1" dirty="0" smtClean="0"/>
              <a:t>Ernest Hekel </a:t>
            </a:r>
            <a:r>
              <a:rPr lang="sr-Latn-BA" dirty="0" smtClean="0"/>
              <a:t>u drugoj polovini 19. veka.Uzavisnosti od toga koja su živa bića predmet istraživanja,ekologija može da bude </a:t>
            </a:r>
            <a:r>
              <a:rPr lang="sr-Latn-BA" b="1" dirty="0" smtClean="0"/>
              <a:t>ekologija biljaka,ekologija životinja,ekologija gljiva,ekologija mikroorganizama i ekologija čoveka.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Ekologija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43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ooo\Desktop\mara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59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b="1" dirty="0" smtClean="0"/>
              <a:t>Životna sredina</a:t>
            </a:r>
            <a:r>
              <a:rPr lang="sr-Latn-BA" dirty="0" smtClean="0"/>
              <a:t> je deo Zemljinog prostora u kojem je mogući život organizama.Deo prostora u kojem je moguć opstanak određene vrste predstavlja njeno </a:t>
            </a:r>
            <a:r>
              <a:rPr lang="sr-Latn-BA" b="1" dirty="0" smtClean="0"/>
              <a:t>životno stanište.</a:t>
            </a:r>
            <a:r>
              <a:rPr lang="sr-Latn-BA" dirty="0" smtClean="0"/>
              <a:t>Prostor koji naseljava životna zajednica naziva se </a:t>
            </a:r>
            <a:r>
              <a:rPr lang="sr-Latn-BA" b="1" dirty="0" smtClean="0"/>
              <a:t>biotop</a:t>
            </a:r>
            <a:r>
              <a:rPr lang="sr-Latn-BA" dirty="0" smtClean="0"/>
              <a:t> ili životno stanište biocenoze.</a:t>
            </a:r>
            <a:r>
              <a:rPr lang="sr-Latn-BA" b="1" dirty="0" smtClean="0"/>
              <a:t>Životna sredina</a:t>
            </a:r>
            <a:r>
              <a:rPr lang="sr-Latn-BA" dirty="0" smtClean="0"/>
              <a:t> ili</a:t>
            </a:r>
            <a:r>
              <a:rPr lang="sr-Latn-BA" b="1" dirty="0" smtClean="0"/>
              <a:t> životna okolina</a:t>
            </a:r>
            <a:r>
              <a:rPr lang="sr-Latn-BA" dirty="0" smtClean="0"/>
              <a:t> predstavlja skup svih uticaja žive i nežive prirode koji okružuju organizme i oderđuju njihov opstanak na zemlji,to jest utiču na njihov rast i razvoj.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56263" cy="1054250"/>
          </a:xfrm>
        </p:spPr>
        <p:txBody>
          <a:bodyPr/>
          <a:lstStyle/>
          <a:p>
            <a:r>
              <a:rPr lang="sr-Latn-BA" dirty="0" smtClean="0"/>
              <a:t>Životna sredina,stanište i biotop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78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ooo\Desktop\ma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1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BA" b="1" dirty="0" smtClean="0"/>
              <a:t>Ekološki faktori </a:t>
            </a:r>
            <a:r>
              <a:rPr lang="sr-Latn-BA" dirty="0" smtClean="0"/>
              <a:t>su svi uticaji koje spoljašnja sredina ostvaruje na neke organizam ili grupu organizama , bila to poplacija ili biocenoza.Ti uticaji mogu biti uticaji nežive prirode-</a:t>
            </a:r>
            <a:r>
              <a:rPr lang="sr-Latn-BA" b="1" dirty="0" smtClean="0"/>
              <a:t>abiotički ekološki faktori.</a:t>
            </a:r>
            <a:r>
              <a:rPr lang="sr-Latn-BA" dirty="0" smtClean="0"/>
              <a:t>Uticaj čoveka na žive organizme se zbog specifičnosti intenziteta izdavajaju iz biotičkih u zasebnu grupu faktora-</a:t>
            </a:r>
            <a:r>
              <a:rPr lang="sr-Latn-BA" b="1" dirty="0" smtClean="0"/>
              <a:t>antropogeni ekološki faktori.Abiotički ekološki faktori</a:t>
            </a:r>
            <a:r>
              <a:rPr lang="sr-Latn-BA" dirty="0" smtClean="0"/>
              <a:t> obuhvataju sve uticaje koja neživa priroda ostvaruje na žive organizme.</a:t>
            </a:r>
            <a:r>
              <a:rPr lang="sr-Latn-BA" b="1" dirty="0" smtClean="0"/>
              <a:t>Faktori klime</a:t>
            </a:r>
            <a:r>
              <a:rPr lang="sr-Latn-BA" dirty="0" smtClean="0"/>
              <a:t> su temperatura,vlažnost i voda,padavine,sunčevo zračenje i svetlost,vazdušni pritisak i kretanje vazdušnih masa,to jest vetar.</a:t>
            </a:r>
            <a:r>
              <a:rPr lang="sr-Latn-BA" b="1" dirty="0" smtClean="0"/>
              <a:t>Temperatura</a:t>
            </a:r>
            <a:r>
              <a:rPr lang="sr-Latn-BA" dirty="0" smtClean="0"/>
              <a:t> je mera za količinu toplote.</a:t>
            </a:r>
            <a:endParaRPr lang="sr-Latn-BA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Ekološki faktori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56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09800"/>
            <a:ext cx="7745505" cy="4343400"/>
          </a:xfrm>
        </p:spPr>
        <p:txBody>
          <a:bodyPr>
            <a:normAutofit fontScale="92500"/>
          </a:bodyPr>
          <a:lstStyle/>
          <a:p>
            <a:r>
              <a:rPr lang="sr-Latn-BA" b="1" dirty="0" smtClean="0"/>
              <a:t>Vlažnost vazduha  </a:t>
            </a:r>
            <a:r>
              <a:rPr lang="sr-Latn-BA" dirty="0" smtClean="0"/>
              <a:t>predstavlja količinu vodene pare u vazduhu.Vlažnost vazduha i zemljišta zavisi od količine </a:t>
            </a:r>
            <a:r>
              <a:rPr lang="sr-Latn-BA" b="1" dirty="0" smtClean="0"/>
              <a:t>padavina</a:t>
            </a:r>
            <a:r>
              <a:rPr lang="sr-Latn-BA" dirty="0" smtClean="0"/>
              <a:t>.Život na zemlji održava </a:t>
            </a:r>
            <a:r>
              <a:rPr lang="sr-Latn-BA" smtClean="0"/>
              <a:t>se zahvaljujuci </a:t>
            </a:r>
            <a:r>
              <a:rPr lang="sr-Latn-BA" dirty="0" smtClean="0"/>
              <a:t>Sunčevom zračenju,to jest</a:t>
            </a:r>
            <a:r>
              <a:rPr lang="sr-Latn-BA" b="1" dirty="0" smtClean="0"/>
              <a:t> svetlosti</a:t>
            </a:r>
            <a:r>
              <a:rPr lang="sr-Latn-BA" dirty="0" smtClean="0"/>
              <a:t>.Skupno delovanje faktora klime određuje </a:t>
            </a:r>
            <a:r>
              <a:rPr lang="sr-Latn-BA" b="1" dirty="0" smtClean="0"/>
              <a:t>klimu</a:t>
            </a:r>
            <a:r>
              <a:rPr lang="sr-Latn-BA" dirty="0" smtClean="0"/>
              <a:t> nekog podrucja.</a:t>
            </a:r>
            <a:r>
              <a:rPr lang="sr-Latn-BA" b="1" dirty="0" smtClean="0"/>
              <a:t>Faktori zemljišta</a:t>
            </a:r>
            <a:r>
              <a:rPr lang="sr-Latn-BA" dirty="0" smtClean="0"/>
              <a:t> ili</a:t>
            </a:r>
            <a:r>
              <a:rPr lang="sr-Latn-BA" b="1" dirty="0" smtClean="0"/>
              <a:t> Edafski faktori</a:t>
            </a:r>
            <a:r>
              <a:rPr lang="sr-Latn-BA" dirty="0" smtClean="0"/>
              <a:t> obuhvataju fizičke i hemijske osobine zemljišta.</a:t>
            </a:r>
            <a:r>
              <a:rPr lang="sr-Latn-BA" b="1" dirty="0" smtClean="0"/>
              <a:t>Fizičke osobine zemljišta</a:t>
            </a:r>
            <a:r>
              <a:rPr lang="sr-Latn-BA" dirty="0" smtClean="0"/>
              <a:t> su veličina čestica od kojih je ono izgradjeno,rastresitost i vlažnost.</a:t>
            </a:r>
            <a:r>
              <a:rPr lang="sr-Latn-BA" b="1" dirty="0" smtClean="0"/>
              <a:t>Hemijske osobine zemljišta</a:t>
            </a:r>
            <a:r>
              <a:rPr lang="sr-Latn-BA" dirty="0" smtClean="0"/>
              <a:t> podrazumevaju njegov hemijski sastav.</a:t>
            </a:r>
            <a:r>
              <a:rPr lang="sr-Latn-BA" b="1" dirty="0" smtClean="0"/>
              <a:t>Faktori reljefa ili Orografski faktori </a:t>
            </a:r>
            <a:r>
              <a:rPr lang="sr-Latn-BA" dirty="0" smtClean="0"/>
              <a:t>su razuđenost i nagib terena,nadmorska visina i izloženost sunčevim zracima,odnosno stranama sveta.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5682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ooo\Desktop\gag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97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/>
              <a:t>Marko Bondokić</a:t>
            </a:r>
          </a:p>
          <a:p>
            <a:r>
              <a:rPr lang="sr-Latn-BA" dirty="0" smtClean="0"/>
              <a:t>Dragana Đurović</a:t>
            </a:r>
          </a:p>
          <a:p>
            <a:r>
              <a:rPr lang="sr-Latn-BA" dirty="0" smtClean="0"/>
              <a:t>Lazar Simjanoski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Prezentaciju uradili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94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09800"/>
            <a:ext cx="7745505" cy="4267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Latn-BA" sz="2500" dirty="0" smtClean="0"/>
              <a:t>Početkom sedmog razreda smo saznali da je čovek jedna od oko 2 miliona danas poznatih vrsta živih bića</a:t>
            </a:r>
            <a:r>
              <a:rPr lang="sr-Latn-BA" sz="2500" dirty="0" smtClean="0"/>
              <a:t>, osobina </a:t>
            </a:r>
            <a:r>
              <a:rPr lang="sr-Latn-BA" sz="2500" dirty="0" smtClean="0"/>
              <a:t>koja ga izdvaja od svih ostalih jeste svest, to jest sposobnost da misli, pamti, uči, govori, povezuje pojmove. Taj proces naziva se </a:t>
            </a:r>
            <a:r>
              <a:rPr lang="sr-Latn-BA" sz="2500" b="1" dirty="0" smtClean="0"/>
              <a:t>evolucija čoveka</a:t>
            </a:r>
            <a:r>
              <a:rPr lang="sr-Latn-BA" sz="2500" dirty="0" smtClean="0"/>
              <a:t>. Postepene promene bioloških osobina, to jest </a:t>
            </a:r>
            <a:r>
              <a:rPr lang="sr-Latn-BA" sz="2500" dirty="0" smtClean="0"/>
              <a:t>građe </a:t>
            </a:r>
            <a:r>
              <a:rPr lang="sr-Latn-BA" sz="2500" dirty="0" smtClean="0"/>
              <a:t>i funkcije pojedinih delova tela</a:t>
            </a:r>
            <a:r>
              <a:rPr lang="sr-Latn-BA" sz="2500" dirty="0" smtClean="0"/>
              <a:t>, predstavja </a:t>
            </a:r>
            <a:r>
              <a:rPr lang="sr-Latn-BA" sz="2500" b="1" dirty="0" smtClean="0"/>
              <a:t>biološku evoluciije čoveka</a:t>
            </a:r>
            <a:r>
              <a:rPr lang="sr-Latn-BA" sz="2500" b="1" dirty="0" smtClean="0"/>
              <a:t>.</a:t>
            </a:r>
          </a:p>
          <a:p>
            <a:pPr marL="0" indent="0">
              <a:buNone/>
            </a:pPr>
            <a:r>
              <a:rPr lang="sr-Latn-BA" sz="2500" dirty="0" smtClean="0"/>
              <a:t>Gotovo </a:t>
            </a:r>
            <a:r>
              <a:rPr lang="sr-Latn-BA" sz="2500" dirty="0" smtClean="0"/>
              <a:t>istvremeno s njom </a:t>
            </a:r>
            <a:r>
              <a:rPr lang="sr-Latn-BA" sz="2500" dirty="0" smtClean="0"/>
              <a:t>odvija </a:t>
            </a:r>
            <a:r>
              <a:rPr lang="sr-Latn-BA" sz="2500" dirty="0" smtClean="0"/>
              <a:t>se i </a:t>
            </a:r>
            <a:r>
              <a:rPr lang="sr-Latn-BA" sz="2500" b="1" dirty="0" smtClean="0"/>
              <a:t>kulturna </a:t>
            </a:r>
            <a:r>
              <a:rPr lang="sr-Latn-BA" sz="2500" dirty="0" smtClean="0"/>
              <a:t>evolucija </a:t>
            </a:r>
            <a:r>
              <a:rPr lang="sr-Latn-BA" sz="2500" dirty="0" smtClean="0"/>
              <a:t>čoveka,koja </a:t>
            </a:r>
            <a:r>
              <a:rPr lang="sr-Latn-BA" sz="2500" dirty="0" smtClean="0"/>
              <a:t>se ogleda u promenama u </a:t>
            </a:r>
            <a:r>
              <a:rPr lang="sr-Latn-BA" sz="2500" dirty="0" smtClean="0"/>
              <a:t>ponašanju, običajima, načinu </a:t>
            </a:r>
            <a:r>
              <a:rPr lang="sr-Latn-BA" sz="2500" dirty="0" smtClean="0"/>
              <a:t>oblikovanja </a:t>
            </a:r>
            <a:r>
              <a:rPr lang="sr-Latn-BA" sz="2500" dirty="0" smtClean="0"/>
              <a:t>okoline </a:t>
            </a:r>
            <a:r>
              <a:rPr lang="sr-Latn-BA" sz="2500" dirty="0" smtClean="0"/>
              <a:t>i pogledima na svet</a:t>
            </a:r>
            <a:r>
              <a:rPr lang="sr-Latn-BA" dirty="0" smtClean="0"/>
              <a:t>.</a:t>
            </a:r>
            <a:r>
              <a:rPr lang="sr-Latn-BA" dirty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Evolucija</a:t>
            </a:r>
            <a:r>
              <a:rPr lang="en-US" dirty="0" smtClean="0"/>
              <a:t>  </a:t>
            </a:r>
            <a:r>
              <a:rPr lang="sr-Latn-BA" dirty="0" smtClean="0"/>
              <a:t>čoveka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4021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057400"/>
            <a:ext cx="7745505" cy="3877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dirty="0" smtClean="0"/>
              <a:t>Prva vrsta čoveka,</a:t>
            </a:r>
            <a:r>
              <a:rPr lang="sr-Latn-BA" b="1" dirty="0" smtClean="0"/>
              <a:t>spretni čovek</a:t>
            </a:r>
            <a:r>
              <a:rPr lang="sr-Latn-BA" dirty="0" smtClean="0"/>
              <a:t>(Homo Habilis)pojavila se pre oko 2,5 miliona godina.</a:t>
            </a:r>
          </a:p>
          <a:p>
            <a:pPr marL="0" indent="0">
              <a:buNone/>
            </a:pPr>
            <a:r>
              <a:rPr lang="sr-Latn-BA" b="1" dirty="0" smtClean="0"/>
              <a:t>Uspravni čovek</a:t>
            </a:r>
            <a:r>
              <a:rPr lang="sr-Latn-BA" dirty="0" smtClean="0"/>
              <a:t> ( Homo erects) neprosredni je predak neandertalca i razumnog čoveka.</a:t>
            </a:r>
          </a:p>
          <a:p>
            <a:pPr marL="0" indent="0">
              <a:buNone/>
            </a:pPr>
            <a:r>
              <a:rPr lang="sr-Latn-BA" b="1" dirty="0" smtClean="0"/>
              <a:t>Neandertalac </a:t>
            </a:r>
            <a:r>
              <a:rPr lang="sr-Latn-BA" dirty="0" smtClean="0"/>
              <a:t>(Homo neardethalensis) najbliži je srodnik razumnog čoveka,s kojim je živeo u isto vreme.</a:t>
            </a:r>
          </a:p>
          <a:p>
            <a:pPr marL="0" indent="0">
              <a:buNone/>
            </a:pPr>
            <a:r>
              <a:rPr lang="sr-Latn-BA" b="1" dirty="0" smtClean="0"/>
              <a:t>Razumni čovek (</a:t>
            </a:r>
            <a:r>
              <a:rPr lang="sr-Latn-BA" dirty="0" smtClean="0"/>
              <a:t>Homo sapiens) razvio se na tlu Afrike, ali je s vremenom ovladao čitavom planetom.</a:t>
            </a:r>
          </a:p>
          <a:p>
            <a:pPr marL="0" indent="0">
              <a:buNone/>
            </a:pPr>
            <a:endParaRPr lang="sr-Latn-BA" b="1" dirty="0" smtClean="0"/>
          </a:p>
        </p:txBody>
      </p:sp>
    </p:spTree>
    <p:extLst>
      <p:ext uri="{BB962C8B-B14F-4D97-AF65-F5344CB8AC3E}">
        <p14:creationId xmlns:p14="http://schemas.microsoft.com/office/powerpoint/2010/main" val="29307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oo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91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BA" b="1" dirty="0" smtClean="0"/>
              <a:t>Zemlja </a:t>
            </a:r>
            <a:r>
              <a:rPr lang="sr-Latn-BA" dirty="0" smtClean="0"/>
              <a:t>je jedina planeta na kojoj , koliko je nama poznato, postoji </a:t>
            </a:r>
            <a:r>
              <a:rPr lang="sr-Latn-BA" b="1" dirty="0" smtClean="0"/>
              <a:t>život</a:t>
            </a:r>
            <a:r>
              <a:rPr lang="sr-Latn-BA" dirty="0" smtClean="0"/>
              <a:t>.</a:t>
            </a:r>
            <a:r>
              <a:rPr lang="sr-Latn-BA" b="1" dirty="0" smtClean="0"/>
              <a:t>Uslovi života </a:t>
            </a:r>
            <a:r>
              <a:rPr lang="sr-Latn-BA" dirty="0" smtClean="0"/>
              <a:t>na Zemlji su mnogobrojni.Osibine neophodne za opstanak života jesu: postojanje </a:t>
            </a:r>
            <a:r>
              <a:rPr lang="sr-Latn-BA" b="1" dirty="0" smtClean="0"/>
              <a:t>vode</a:t>
            </a:r>
            <a:r>
              <a:rPr lang="sr-Latn-BA" dirty="0"/>
              <a:t> </a:t>
            </a:r>
            <a:r>
              <a:rPr lang="sr-Latn-BA" dirty="0" smtClean="0"/>
              <a:t>i </a:t>
            </a:r>
            <a:r>
              <a:rPr lang="sr-Latn-BA" b="1" dirty="0" smtClean="0"/>
              <a:t>vazduha</a:t>
            </a:r>
            <a:r>
              <a:rPr lang="sr-Latn-BA" dirty="0" smtClean="0"/>
              <a:t>,povoljna </a:t>
            </a:r>
            <a:r>
              <a:rPr lang="sr-Latn-BA" b="1" dirty="0" smtClean="0"/>
              <a:t>temperatura </a:t>
            </a:r>
            <a:r>
              <a:rPr lang="sr-Latn-BA" dirty="0" smtClean="0"/>
              <a:t>i dovoljna količina </a:t>
            </a:r>
            <a:r>
              <a:rPr lang="sr-Latn-BA" b="1" dirty="0" smtClean="0"/>
              <a:t>svetlosti</a:t>
            </a:r>
            <a:r>
              <a:rPr lang="sr-Latn-BA" dirty="0" smtClean="0"/>
              <a:t>.</a:t>
            </a:r>
            <a:r>
              <a:rPr lang="sr-Latn-BA" b="1" dirty="0" smtClean="0"/>
              <a:t>Vazduh </a:t>
            </a:r>
            <a:r>
              <a:rPr lang="sr-Latn-BA" dirty="0" smtClean="0"/>
              <a:t>je bogat kiseonikom, koji većina organizama koristi u procesu disanja.Povoljna </a:t>
            </a:r>
            <a:r>
              <a:rPr lang="sr-Latn-BA" b="1" dirty="0" smtClean="0"/>
              <a:t>temperatura</a:t>
            </a:r>
            <a:r>
              <a:rPr lang="sr-Latn-BA" dirty="0" smtClean="0"/>
              <a:t> i dovoljna količina </a:t>
            </a:r>
            <a:r>
              <a:rPr lang="sr-Latn-BA" b="1" dirty="0" smtClean="0"/>
              <a:t>svetlosti</a:t>
            </a:r>
            <a:r>
              <a:rPr lang="sr-Latn-BA" dirty="0" smtClean="0"/>
              <a:t>, to jest energije Sunčevog zračenja.Značaj vode se ogleda u tome što ona u velikoj meri </a:t>
            </a:r>
            <a:r>
              <a:rPr lang="sr-Latn-BA" b="1" dirty="0" smtClean="0"/>
              <a:t>izgrađuje ćelije</a:t>
            </a:r>
            <a:r>
              <a:rPr lang="sr-Latn-BA" dirty="0" smtClean="0"/>
              <a:t> i </a:t>
            </a:r>
            <a:r>
              <a:rPr lang="sr-Latn-BA" b="1" dirty="0" smtClean="0"/>
              <a:t>tkiva</a:t>
            </a:r>
            <a:r>
              <a:rPr lang="sr-Latn-BA" dirty="0" smtClean="0"/>
              <a:t> svih živih organizama i </a:t>
            </a:r>
            <a:r>
              <a:rPr lang="sr-Latn-BA" b="1" dirty="0" smtClean="0"/>
              <a:t>učestvuje u procesima </a:t>
            </a:r>
            <a:r>
              <a:rPr lang="sr-Latn-BA" dirty="0" smtClean="0"/>
              <a:t>koji se odvijaju u njima.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Uslovi života na Zemlji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5916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BA" b="1" dirty="0" smtClean="0"/>
              <a:t>Raznovrsnos živog sveta </a:t>
            </a:r>
            <a:r>
              <a:rPr lang="sr-Latn-BA" dirty="0" smtClean="0"/>
              <a:t>ili </a:t>
            </a:r>
            <a:r>
              <a:rPr lang="sr-Latn-BA" b="1" dirty="0" smtClean="0"/>
              <a:t>biodiverzitet</a:t>
            </a:r>
            <a:r>
              <a:rPr lang="sr-Latn-BA" dirty="0" smtClean="0"/>
              <a:t> jeste skup svih vrsta mikroorganizama, biljaka, gljiva i životinja (</a:t>
            </a:r>
            <a:r>
              <a:rPr lang="sr-Latn-BA" b="1" dirty="0" smtClean="0"/>
              <a:t>specijski diverzitet), </a:t>
            </a:r>
            <a:r>
              <a:rPr lang="sr-Latn-BA" dirty="0" smtClean="0"/>
              <a:t>njihovih gena (</a:t>
            </a:r>
            <a:r>
              <a:rPr lang="sr-Latn-BA" b="1" dirty="0" smtClean="0"/>
              <a:t>genetički diverzitet</a:t>
            </a:r>
            <a:r>
              <a:rPr lang="sr-Latn-BA" dirty="0" smtClean="0"/>
              <a:t>), kao i njihovih zajednica s delom prostora koji naseljavaju (</a:t>
            </a:r>
            <a:r>
              <a:rPr lang="sr-Latn-BA" b="1" dirty="0" smtClean="0"/>
              <a:t>ekosistemski diverzitet</a:t>
            </a:r>
            <a:r>
              <a:rPr lang="sr-Latn-BA" dirty="0" smtClean="0"/>
              <a:t>).Biodiverzitet je garant opstanka života na Zemlji.Zbog toga je </a:t>
            </a:r>
            <a:r>
              <a:rPr lang="sr-Latn-BA" b="1" dirty="0" smtClean="0"/>
              <a:t>zaštita biodiverziteta</a:t>
            </a:r>
            <a:r>
              <a:rPr lang="sr-Latn-BA" dirty="0" smtClean="0"/>
              <a:t> jedan od najaktuelnih problema savremenog čovečanstva.Skup svih vrsta živih organizama označava se kao </a:t>
            </a:r>
            <a:r>
              <a:rPr lang="sr-Latn-BA" b="1" dirty="0" smtClean="0"/>
              <a:t>specijski diverzitet</a:t>
            </a:r>
            <a:r>
              <a:rPr lang="sr-Latn-BA" dirty="0" smtClean="0"/>
              <a:t> ili </a:t>
            </a:r>
            <a:r>
              <a:rPr lang="sr-Latn-BA" b="1" dirty="0" smtClean="0"/>
              <a:t>raznovrsnost vrsta.</a:t>
            </a:r>
            <a:endParaRPr lang="sr-Latn-B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Raznovrsnost živog sveta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531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oo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1972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/>
              <a:t>Svet koji nas okružuje izgrađen je od hemiskih elemenata i njihovih jedinjenja,to jest molekula.Taj nivo organizacije prirode naziva se </a:t>
            </a:r>
            <a:r>
              <a:rPr lang="sr-Latn-BA" b="1" dirty="0" smtClean="0"/>
              <a:t>hemijski nivo.</a:t>
            </a:r>
            <a:r>
              <a:rPr lang="sr-Latn-BA" dirty="0" smtClean="0"/>
              <a:t>Oni su objedinjeni u </a:t>
            </a:r>
            <a:r>
              <a:rPr lang="sr-Latn-BA" b="1" dirty="0" smtClean="0"/>
              <a:t>biološke nivoe organizacije</a:t>
            </a:r>
            <a:r>
              <a:rPr lang="sr-Latn-BA" dirty="0" smtClean="0"/>
              <a:t>:ćelijske organele,ćelije,tkiva,orgne,sistem organa,organizme(jedinke),populacije,životne zajednice ili biocenoze,ekosisteme,biome i biosveru.Ekologija se bavi nivoima organizacije od jedinke do biosfere.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Nivoi organizacije živog sveta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26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ooo\Desktop\5297326_ori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68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174</TotalTime>
  <Words>658</Words>
  <Application>Microsoft Office PowerPoint</Application>
  <PresentationFormat>On-screen Show (4:3)</PresentationFormat>
  <Paragraphs>25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Hardcover</vt:lpstr>
      <vt:lpstr>Sistematizacija gradiva iz biologije</vt:lpstr>
      <vt:lpstr>Evolucija  čoveka</vt:lpstr>
      <vt:lpstr>PowerPoint Presentation</vt:lpstr>
      <vt:lpstr>PowerPoint Presentation</vt:lpstr>
      <vt:lpstr>Uslovi života na Zemlji</vt:lpstr>
      <vt:lpstr>Raznovrsnost živog sveta</vt:lpstr>
      <vt:lpstr>PowerPoint Presentation</vt:lpstr>
      <vt:lpstr>Nivoi organizacije živog sveta</vt:lpstr>
      <vt:lpstr>PowerPoint Presentation</vt:lpstr>
      <vt:lpstr>Ekologija</vt:lpstr>
      <vt:lpstr>PowerPoint Presentation</vt:lpstr>
      <vt:lpstr>Životna sredina,stanište i biotop</vt:lpstr>
      <vt:lpstr>PowerPoint Presentation</vt:lpstr>
      <vt:lpstr>Ekološki faktori</vt:lpstr>
      <vt:lpstr>PowerPoint Presentation</vt:lpstr>
      <vt:lpstr>PowerPoint Presentation</vt:lpstr>
      <vt:lpstr>Prezentaciju uradili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Sistematizacija gradiva iz biologije</dc:title>
  <dc:creator>ooo</dc:creator>
  <cp:lastModifiedBy>Komp-n4</cp:lastModifiedBy>
  <cp:revision>17</cp:revision>
  <dcterms:created xsi:type="dcterms:W3CDTF">2016-10-02T14:55:01Z</dcterms:created>
  <dcterms:modified xsi:type="dcterms:W3CDTF">2016-10-03T08:56:08Z</dcterms:modified>
</cp:coreProperties>
</file>