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4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2075B-0297-43F9-A41E-DE2AF3C557F7}" type="datetimeFigureOut">
              <a:rPr lang="sr-Latn-RS" smtClean="0"/>
              <a:t>28.1.2015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F4F25-CB98-4FB7-B429-46F82B5FC95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1388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smtClean="0"/>
              <a:t>O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7D25F-31B6-48EE-AB1D-C151B58F7DE8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88757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7D25F-31B6-48EE-AB1D-C151B58F7DE8}" type="slidenum">
              <a:rPr lang="sr-Latn-RS" smtClean="0"/>
              <a:t>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5724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57E8-ABBC-4C9A-A40D-757F73457D78}" type="datetimeFigureOut">
              <a:rPr lang="sr-Latn-RS" smtClean="0"/>
              <a:t>28.1.2015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5800-5AE4-41CE-A2C6-BCA706CA618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2443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57E8-ABBC-4C9A-A40D-757F73457D78}" type="datetimeFigureOut">
              <a:rPr lang="sr-Latn-RS" smtClean="0"/>
              <a:t>28.1.2015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5800-5AE4-41CE-A2C6-BCA706CA618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8310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57E8-ABBC-4C9A-A40D-757F73457D78}" type="datetimeFigureOut">
              <a:rPr lang="sr-Latn-RS" smtClean="0"/>
              <a:t>28.1.2015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5800-5AE4-41CE-A2C6-BCA706CA618D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707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57E8-ABBC-4C9A-A40D-757F73457D78}" type="datetimeFigureOut">
              <a:rPr lang="sr-Latn-RS" smtClean="0"/>
              <a:t>28.1.2015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5800-5AE4-41CE-A2C6-BCA706CA618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7258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57E8-ABBC-4C9A-A40D-757F73457D78}" type="datetimeFigureOut">
              <a:rPr lang="sr-Latn-RS" smtClean="0"/>
              <a:t>28.1.2015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5800-5AE4-41CE-A2C6-BCA706CA618D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687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57E8-ABBC-4C9A-A40D-757F73457D78}" type="datetimeFigureOut">
              <a:rPr lang="sr-Latn-RS" smtClean="0"/>
              <a:t>28.1.2015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5800-5AE4-41CE-A2C6-BCA706CA618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2551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57E8-ABBC-4C9A-A40D-757F73457D78}" type="datetimeFigureOut">
              <a:rPr lang="sr-Latn-RS" smtClean="0"/>
              <a:t>28.1.2015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5800-5AE4-41CE-A2C6-BCA706CA618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3032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57E8-ABBC-4C9A-A40D-757F73457D78}" type="datetimeFigureOut">
              <a:rPr lang="sr-Latn-RS" smtClean="0"/>
              <a:t>28.1.2015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5800-5AE4-41CE-A2C6-BCA706CA618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1443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57E8-ABBC-4C9A-A40D-757F73457D78}" type="datetimeFigureOut">
              <a:rPr lang="sr-Latn-RS" smtClean="0"/>
              <a:t>28.1.2015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5800-5AE4-41CE-A2C6-BCA706CA618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6909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57E8-ABBC-4C9A-A40D-757F73457D78}" type="datetimeFigureOut">
              <a:rPr lang="sr-Latn-RS" smtClean="0"/>
              <a:t>28.1.2015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5800-5AE4-41CE-A2C6-BCA706CA618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5436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57E8-ABBC-4C9A-A40D-757F73457D78}" type="datetimeFigureOut">
              <a:rPr lang="sr-Latn-RS" smtClean="0"/>
              <a:t>28.1.2015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5800-5AE4-41CE-A2C6-BCA706CA618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1164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57E8-ABBC-4C9A-A40D-757F73457D78}" type="datetimeFigureOut">
              <a:rPr lang="sr-Latn-RS" smtClean="0"/>
              <a:t>28.1.2015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5800-5AE4-41CE-A2C6-BCA706CA618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8493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57E8-ABBC-4C9A-A40D-757F73457D78}" type="datetimeFigureOut">
              <a:rPr lang="sr-Latn-RS" smtClean="0"/>
              <a:t>28.1.2015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5800-5AE4-41CE-A2C6-BCA706CA618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5270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57E8-ABBC-4C9A-A40D-757F73457D78}" type="datetimeFigureOut">
              <a:rPr lang="sr-Latn-RS" smtClean="0"/>
              <a:t>28.1.2015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5800-5AE4-41CE-A2C6-BCA706CA618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0256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57E8-ABBC-4C9A-A40D-757F73457D78}" type="datetimeFigureOut">
              <a:rPr lang="sr-Latn-RS" smtClean="0"/>
              <a:t>28.1.2015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5800-5AE4-41CE-A2C6-BCA706CA618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067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57E8-ABBC-4C9A-A40D-757F73457D78}" type="datetimeFigureOut">
              <a:rPr lang="sr-Latn-RS" smtClean="0"/>
              <a:t>28.1.2015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5800-5AE4-41CE-A2C6-BCA706CA618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8712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857E8-ABBC-4C9A-A40D-757F73457D78}" type="datetimeFigureOut">
              <a:rPr lang="sr-Latn-RS" smtClean="0"/>
              <a:t>28.1.2015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0AB5800-5AE4-41CE-A2C6-BCA706CA618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77063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fade/>
      </p:transition>
    </mc:Choice>
    <mc:Fallback xmlns="">
      <p:transition spd="slow" advClick="0" advTm="6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ZADINA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515" y="0"/>
            <a:ext cx="1237551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332305" y="1328634"/>
            <a:ext cx="9343873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R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UGROŽENE ŽIVOTINJSKE VRSTE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15" name="Instrumentala Gita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  <p:pic>
        <p:nvPicPr>
          <p:cNvPr id="4" name="Instrumentala Gita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numSld="999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084255" cy="1320800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rgbClr val="FF0000"/>
                </a:solidFill>
              </a:rPr>
              <a:t>*</a:t>
            </a:r>
            <a:r>
              <a:rPr lang="sr-Latn-R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 ZOOLOŠKOM VRTU NA ISTOKU FRANCUSKE NEDAVNO JE ROĐENO MLADUNČE BELOG NOSOROGA, UGROŽENE ŽIVOTINJSKE VRSTE, KOJOJ PRETI ISTREBLJENJE, PRENELI SU FRANCUSKI MEDIJI.</a:t>
            </a:r>
            <a:endParaRPr lang="sr-Latn-R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547" y="882198"/>
            <a:ext cx="3601453" cy="239841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95" y="3280612"/>
            <a:ext cx="6227305" cy="35773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240508"/>
            <a:ext cx="552454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RS" sz="32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*</a:t>
            </a:r>
            <a:r>
              <a:rPr lang="sr-Latn-R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BELI NOSOROG JE PODVRSTA NOSOROGA. TOJ ŽIVOTINJI PRETI ISTREBLJENJE JER SE </a:t>
            </a:r>
            <a:r>
              <a:rPr lang="sr-Latn-RS" sz="32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UBIJA</a:t>
            </a:r>
            <a:r>
              <a:rPr lang="sr-Latn-R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U VELIKOM BROJU ZBOG ROGA.</a:t>
            </a:r>
            <a:endParaRPr lang="en-US" sz="32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49262" y="0"/>
            <a:ext cx="368402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RS" sz="60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NOSOROZI</a:t>
            </a:r>
            <a:endParaRPr lang="en-US" sz="60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838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304" y="3132322"/>
            <a:ext cx="5598695" cy="37256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560572"/>
            <a:ext cx="4476750" cy="25717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7587" y="1970874"/>
            <a:ext cx="439543" cy="48320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b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</a:t>
            </a:r>
            <a:b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</a:t>
            </a:r>
            <a:b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b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</a:t>
            </a:r>
            <a:b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</a:t>
            </a:r>
            <a:b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</a:t>
            </a:r>
            <a:b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</a:t>
            </a:r>
            <a:b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</a:t>
            </a:r>
            <a:b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</a:t>
            </a:r>
            <a:endParaRPr lang="en-US" sz="28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412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974592" cy="1881372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rgbClr val="FF0000"/>
                </a:solidFill>
              </a:rPr>
              <a:t>*</a:t>
            </a:r>
            <a:r>
              <a:rPr lang="sr-Latn-R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NAUČNICI SU OTKRILI DA BELI MEDVEDI POTIČU OD ŽENKE SMEĐEG MEDVEDA, KOJA JE ŽIVELA U IRSKOJ ZA VREME POSLEDNJG LEDENOG DOBA.</a:t>
            </a:r>
            <a:endParaRPr lang="sr-Latn-R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304" y="3132322"/>
            <a:ext cx="5598695" cy="37256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560572"/>
            <a:ext cx="4476750" cy="25717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7587" y="1970874"/>
            <a:ext cx="439543" cy="48320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b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</a:t>
            </a:r>
            <a:b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</a:t>
            </a:r>
            <a:b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b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</a:t>
            </a:r>
            <a:b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</a:t>
            </a:r>
            <a:b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</a:t>
            </a:r>
            <a:b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</a:t>
            </a:r>
            <a:b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</a:t>
            </a:r>
            <a:b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</a:t>
            </a:r>
            <a:endParaRPr lang="en-US" sz="28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636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974592" cy="1881372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rgbClr val="FF0000"/>
                </a:solidFill>
              </a:rPr>
              <a:t>*</a:t>
            </a:r>
            <a:r>
              <a:rPr lang="sr-Latn-R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NAUČNICI SU OTKRILI DA BELI MEDVEDI POTIČU OD ŽENKE SMEĐEG MEDVEDA, KOJA JE ŽIVELA U IRSKOJ ZA VREME POSLEDNJG LEDENOG DOBA.</a:t>
            </a:r>
            <a:endParaRPr lang="sr-Latn-R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304" y="3132322"/>
            <a:ext cx="5598695" cy="37256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560572"/>
            <a:ext cx="4476750" cy="2571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68443" y="2333684"/>
            <a:ext cx="536385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RS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*</a:t>
            </a:r>
            <a:r>
              <a:rPr lang="sr-Latn-RS" sz="32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REZULTATI IZTRAŽIVANJA, OBLJAVLJENI U ČASOPI</a:t>
            </a:r>
            <a:r>
              <a:rPr lang="en-US" sz="32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 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“CURRENT BIOLOGY”</a:t>
            </a:r>
            <a:r>
              <a:rPr lang="sr-Latn-RS" sz="32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</a:t>
            </a:r>
            <a:r>
              <a:rPr lang="sr-Latn-R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sr-Latn-RS" sz="32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MOGLI BI DA PRUŽE PODATKE ZNAČAJNE ZA POKUŠAJ OČUVANJA POLARNIH MEDVEDA, KOJI SPADAJU U UGROŽENE VRSTE.</a:t>
            </a:r>
            <a:endParaRPr lang="en-US" sz="32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7587" y="1970874"/>
            <a:ext cx="439543" cy="48320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b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</a:t>
            </a:r>
            <a:b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</a:t>
            </a:r>
            <a:b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b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</a:t>
            </a:r>
            <a:b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</a:t>
            </a:r>
            <a:b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</a:t>
            </a:r>
            <a:b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</a:t>
            </a:r>
            <a:b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</a:t>
            </a:r>
            <a:b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Latn-R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</a:t>
            </a:r>
            <a:endParaRPr lang="en-US" sz="28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795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324" y="4286250"/>
            <a:ext cx="4476750" cy="25717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0"/>
            <a:ext cx="4476750" cy="68484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31529" y="2841555"/>
            <a:ext cx="36391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RS" sz="88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ŽIRAFE</a:t>
            </a:r>
            <a:endParaRPr lang="en-US" sz="88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117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85" y="-9525"/>
            <a:ext cx="7995089" cy="1320800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rgbClr val="FF0000"/>
                </a:solidFill>
              </a:rPr>
              <a:t>*</a:t>
            </a:r>
            <a:r>
              <a:rPr lang="sr-Latn-R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NAUČNICI I AKTIVISTI ZA ZAŠTITU ŽIVOTINJA UPOZORAVAJU DA SE BROJ ŽIRAFA SVE VIŠE SMANJUJE, I DA TO PROLAZI PRILIČNO NEZAPAŽENO.</a:t>
            </a:r>
            <a:endParaRPr lang="sr-Latn-R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324" y="4286250"/>
            <a:ext cx="4476750" cy="25717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0"/>
            <a:ext cx="4476750" cy="68484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31529" y="2841555"/>
            <a:ext cx="36391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RS" sz="88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ŽIRAFE</a:t>
            </a:r>
            <a:endParaRPr lang="en-US" sz="88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304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85" y="-9525"/>
            <a:ext cx="7995089" cy="1320800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rgbClr val="FF0000"/>
                </a:solidFill>
              </a:rPr>
              <a:t>*</a:t>
            </a:r>
            <a:r>
              <a:rPr lang="sr-Latn-R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NAUČNICI I AKTIVISTI ZA ZAŠTITU ŽIVOTINJA UPOZORAVAJU DA SE BROJ ŽIRAFA SVE VIŠE SMANJUJE, I DA TO PROLAZI PRILIČNO NEZAPAŽENO.</a:t>
            </a:r>
            <a:endParaRPr lang="sr-Latn-R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324" y="4286250"/>
            <a:ext cx="4476750" cy="25717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0"/>
            <a:ext cx="4476750" cy="68484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47957" y="2032695"/>
            <a:ext cx="3854496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R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*</a:t>
            </a:r>
            <a:r>
              <a:rPr lang="sr-Latn-RS" sz="32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 POSLEDNJIH 15 GODINA BROJ JEDINKI NAJVIŠE ŽIVOTINJE NA ZEMLJI SMANJIO SE SA </a:t>
            </a:r>
            <a:r>
              <a:rPr lang="sr-Latn-R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140.000</a:t>
            </a:r>
            <a:r>
              <a:rPr lang="sr-Latn-RS" sz="32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NA MANJE OD </a:t>
            </a:r>
            <a:r>
              <a:rPr lang="sr-Latn-R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80.000</a:t>
            </a:r>
            <a:r>
              <a:rPr lang="sr-Latn-RS" sz="32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en-US" sz="32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1529" y="2841555"/>
            <a:ext cx="36391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RS" sz="88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ŽIRAFE</a:t>
            </a:r>
            <a:endParaRPr lang="en-US" sz="88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347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1876992" y="1216561"/>
            <a:ext cx="843801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RS" sz="80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TEODORA NIKOLIĆ</a:t>
            </a:r>
            <a:endParaRPr lang="en-US" sz="8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95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1876992" y="1216561"/>
            <a:ext cx="843801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RS" sz="80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TEODORA NIKOLIĆ</a:t>
            </a:r>
            <a:endParaRPr lang="en-US" sz="8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75668" y="2765960"/>
            <a:ext cx="17027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RS" sz="80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V-4</a:t>
            </a:r>
            <a:endParaRPr lang="en-US" sz="8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90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4386" y="4304061"/>
            <a:ext cx="7766936" cy="1096899"/>
          </a:xfrm>
        </p:spPr>
        <p:txBody>
          <a:bodyPr/>
          <a:lstStyle/>
          <a:p>
            <a:r>
              <a:rPr lang="sr-Latn-RS" dirty="0" smtClean="0"/>
              <a:t>by Sale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74" y="2829538"/>
            <a:ext cx="6296526" cy="3990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40" y="-73193"/>
            <a:ext cx="5128260" cy="29306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59326" y="2609868"/>
            <a:ext cx="1415339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RS" sz="40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br>
              <a:rPr lang="sr-Latn-RS" sz="40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Latn-RS" sz="40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br>
              <a:rPr lang="sr-Latn-RS" sz="40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Latn-RS" sz="40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</a:t>
            </a:r>
            <a:br>
              <a:rPr lang="sr-Latn-RS" sz="40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Latn-RS" sz="40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  <a:br>
              <a:rPr lang="sr-Latn-RS" sz="40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Latn-RS" sz="40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</a:t>
            </a:r>
            <a:br>
              <a:rPr lang="sr-Latn-RS" sz="40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Latn-RS" sz="40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</a:t>
            </a:r>
            <a:br>
              <a:rPr lang="sr-Latn-RS" sz="40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Latn-RS" sz="40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endParaRPr lang="en-US" sz="40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64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0032" y="1836200"/>
            <a:ext cx="5381373" cy="1143000"/>
          </a:xfrm>
        </p:spPr>
        <p:txBody>
          <a:bodyPr/>
          <a:lstStyle/>
          <a:p>
            <a:r>
              <a:rPr lang="sr-Latn-RS" sz="3200" dirty="0" smtClean="0">
                <a:solidFill>
                  <a:srgbClr val="FF0000"/>
                </a:solidFill>
              </a:rPr>
              <a:t>*</a:t>
            </a:r>
            <a:r>
              <a:rPr lang="sr-Latn-RS" sz="3200" dirty="0" smtClean="0">
                <a:solidFill>
                  <a:schemeClr val="tx2">
                    <a:lumMod val="50000"/>
                  </a:schemeClr>
                </a:solidFill>
              </a:rPr>
              <a:t>TIGROVI ĆE MOŽDA NESTATI ZA 12 GODINA, UKOLIKO SE NE PREDUZMU MERE </a:t>
            </a:r>
            <a:r>
              <a:rPr lang="sr-Latn-RS" sz="3200" b="1" dirty="0" smtClean="0">
                <a:solidFill>
                  <a:srgbClr val="FF0000"/>
                </a:solidFill>
              </a:rPr>
              <a:t>PROTIV</a:t>
            </a:r>
            <a:r>
              <a:rPr lang="sr-Latn-RS" sz="3200" dirty="0" smtClean="0">
                <a:solidFill>
                  <a:schemeClr val="tx2">
                    <a:lumMod val="50000"/>
                  </a:schemeClr>
                </a:solidFill>
              </a:rPr>
              <a:t> NJIHOVG </a:t>
            </a:r>
            <a:r>
              <a:rPr lang="sr-Latn-RS" sz="3200" dirty="0" smtClean="0">
                <a:solidFill>
                  <a:schemeClr val="tx2">
                    <a:lumMod val="50000"/>
                  </a:schemeClr>
                </a:solidFill>
              </a:rPr>
              <a:t>ISTREBLjENJA</a:t>
            </a:r>
            <a:r>
              <a:rPr lang="sr-Latn-RS" sz="3200" dirty="0" smtClean="0">
                <a:solidFill>
                  <a:schemeClr val="tx2">
                    <a:lumMod val="50000"/>
                  </a:schemeClr>
                </a:solidFill>
              </a:rPr>
              <a:t>, UPOZORIO JE SVETSKI FOND ZA PRIRODU.</a:t>
            </a:r>
            <a:endParaRPr lang="sr-Latn-R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4386" y="4304061"/>
            <a:ext cx="7766936" cy="1096899"/>
          </a:xfrm>
        </p:spPr>
        <p:txBody>
          <a:bodyPr/>
          <a:lstStyle/>
          <a:p>
            <a:r>
              <a:rPr lang="sr-Latn-RS" dirty="0" smtClean="0"/>
              <a:t>by Sale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74" y="2829538"/>
            <a:ext cx="6296526" cy="3990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40" y="-73193"/>
            <a:ext cx="5128260" cy="29306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59326" y="2609868"/>
            <a:ext cx="1415339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RS" sz="40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br>
              <a:rPr lang="sr-Latn-RS" sz="40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Latn-RS" sz="40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br>
              <a:rPr lang="sr-Latn-RS" sz="40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Latn-RS" sz="40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</a:t>
            </a:r>
            <a:br>
              <a:rPr lang="sr-Latn-RS" sz="40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Latn-RS" sz="40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  <a:br>
              <a:rPr lang="sr-Latn-RS" sz="40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Latn-RS" sz="40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</a:t>
            </a:r>
            <a:br>
              <a:rPr lang="sr-Latn-RS" sz="40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Latn-RS" sz="40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</a:t>
            </a:r>
            <a:br>
              <a:rPr lang="sr-Latn-RS" sz="40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Latn-RS" sz="40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endParaRPr lang="en-US" sz="40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196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0032" y="1836200"/>
            <a:ext cx="5381373" cy="1143000"/>
          </a:xfrm>
        </p:spPr>
        <p:txBody>
          <a:bodyPr/>
          <a:lstStyle/>
          <a:p>
            <a:r>
              <a:rPr lang="sr-Latn-RS" sz="3200" dirty="0" smtClean="0">
                <a:solidFill>
                  <a:srgbClr val="FF0000"/>
                </a:solidFill>
              </a:rPr>
              <a:t>*</a:t>
            </a:r>
            <a:r>
              <a:rPr lang="sr-Latn-RS" sz="3200" dirty="0" smtClean="0">
                <a:solidFill>
                  <a:schemeClr val="tx2">
                    <a:lumMod val="50000"/>
                  </a:schemeClr>
                </a:solidFill>
              </a:rPr>
              <a:t>TIGROVI ĆE MOŽDA NESTATI ZA 12 GODINA, UKOLIKO SE NE PREDUZMU MERE </a:t>
            </a:r>
            <a:r>
              <a:rPr lang="sr-Latn-RS" sz="3200" b="1" dirty="0" smtClean="0">
                <a:solidFill>
                  <a:srgbClr val="FF0000"/>
                </a:solidFill>
              </a:rPr>
              <a:t>PROTIV</a:t>
            </a:r>
            <a:r>
              <a:rPr lang="sr-Latn-RS" sz="3200" dirty="0" smtClean="0">
                <a:solidFill>
                  <a:schemeClr val="tx2">
                    <a:lumMod val="50000"/>
                  </a:schemeClr>
                </a:solidFill>
              </a:rPr>
              <a:t> NJIHOVG ISTREBLjENJA, UPOZORIO JE SVETSKI FOND ZA PRIRODU.</a:t>
            </a:r>
            <a:endParaRPr lang="sr-Latn-R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4386" y="4304061"/>
            <a:ext cx="7766936" cy="1096899"/>
          </a:xfrm>
        </p:spPr>
        <p:txBody>
          <a:bodyPr/>
          <a:lstStyle/>
          <a:p>
            <a:r>
              <a:rPr lang="sr-Latn-RS" dirty="0" smtClean="0"/>
              <a:t>by Sale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74" y="2829538"/>
            <a:ext cx="6296526" cy="3990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40" y="-73193"/>
            <a:ext cx="5128260" cy="29306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2019" y="2979200"/>
            <a:ext cx="5285345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Latn-RS" sz="3200" dirty="0" smtClean="0">
                <a:solidFill>
                  <a:srgbClr val="FF0000"/>
                </a:solidFill>
              </a:rPr>
              <a:t>*</a:t>
            </a:r>
            <a:r>
              <a:rPr lang="sr-Latn-RS" sz="3200" dirty="0" smtClean="0"/>
              <a:t>PREMA PODACIMA, </a:t>
            </a:r>
            <a:r>
              <a:rPr lang="sr-Latn-RS" sz="3200" dirty="0" smtClean="0">
                <a:solidFill>
                  <a:srgbClr val="FF0000"/>
                </a:solidFill>
              </a:rPr>
              <a:t>1.800</a:t>
            </a:r>
            <a:r>
              <a:rPr lang="sr-Latn-RS" sz="3200" dirty="0" smtClean="0"/>
              <a:t> TIGROVA ŽIVI U INDIJI, NEPALU, BUTANU I BANGLADEŠU, </a:t>
            </a:r>
            <a:r>
              <a:rPr lang="sr-Latn-RS" sz="3200" dirty="0" smtClean="0">
                <a:solidFill>
                  <a:srgbClr val="FF0000"/>
                </a:solidFill>
              </a:rPr>
              <a:t>450</a:t>
            </a:r>
            <a:r>
              <a:rPr lang="sr-Latn-RS" sz="3200" dirty="0" smtClean="0"/>
              <a:t> U MALNEZIJI I </a:t>
            </a:r>
            <a:r>
              <a:rPr lang="sr-Latn-RS" sz="3200" dirty="0" smtClean="0">
                <a:solidFill>
                  <a:srgbClr val="FF0000"/>
                </a:solidFill>
              </a:rPr>
              <a:t>350</a:t>
            </a:r>
            <a:r>
              <a:rPr lang="sr-Latn-RS" sz="3200" dirty="0" smtClean="0"/>
              <a:t> U JUGOISTOČNOJ AZIJI. U RUSIJI IMA OKO </a:t>
            </a:r>
            <a:r>
              <a:rPr lang="sr-Latn-RS" sz="3200" dirty="0" smtClean="0">
                <a:solidFill>
                  <a:srgbClr val="FF0000"/>
                </a:solidFill>
              </a:rPr>
              <a:t>450</a:t>
            </a:r>
            <a:r>
              <a:rPr lang="sr-Latn-RS" sz="3200" dirty="0" smtClean="0"/>
              <a:t> TIGROVA.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9326" y="2609868"/>
            <a:ext cx="1415339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RS" sz="40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br>
              <a:rPr lang="sr-Latn-RS" sz="40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Latn-RS" sz="40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br>
              <a:rPr lang="sr-Latn-RS" sz="40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Latn-RS" sz="40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</a:t>
            </a:r>
            <a:br>
              <a:rPr lang="sr-Latn-RS" sz="40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Latn-RS" sz="40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  <a:br>
              <a:rPr lang="sr-Latn-RS" sz="40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Latn-RS" sz="40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</a:t>
            </a:r>
            <a:br>
              <a:rPr lang="sr-Latn-RS" sz="40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Latn-RS" sz="40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</a:t>
            </a:r>
            <a:br>
              <a:rPr lang="sr-Latn-RS" sz="40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Latn-RS" sz="40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endParaRPr lang="en-US" sz="40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211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243" y="4393286"/>
            <a:ext cx="3914272" cy="2419798"/>
          </a:xfrm>
        </p:spPr>
      </p:pic>
      <p:sp>
        <p:nvSpPr>
          <p:cNvPr id="7" name="Rectangle 6"/>
          <p:cNvSpPr/>
          <p:nvPr/>
        </p:nvSpPr>
        <p:spPr>
          <a:xfrm>
            <a:off x="8577638" y="-232398"/>
            <a:ext cx="34673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80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PANDE</a:t>
            </a:r>
            <a:endParaRPr lang="en-US" sz="80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515" y="3692776"/>
            <a:ext cx="4756485" cy="3165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96" y="889944"/>
            <a:ext cx="3929204" cy="280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8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20549" cy="1320800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rgbClr val="FF0000"/>
                </a:solidFill>
              </a:rPr>
              <a:t>*</a:t>
            </a:r>
            <a:r>
              <a:rPr lang="sr-Latn-R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PANDE ŽIVE U PROSEKU IZMEĐU </a:t>
            </a:r>
            <a:r>
              <a:rPr lang="sr-Latn-RS" dirty="0" smtClean="0">
                <a:solidFill>
                  <a:srgbClr val="FF0000"/>
                </a:solidFill>
              </a:rPr>
              <a:t>15</a:t>
            </a:r>
            <a:r>
              <a:rPr lang="sr-Latn-R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 </a:t>
            </a:r>
            <a:r>
              <a:rPr lang="sr-Latn-RS" dirty="0" smtClean="0">
                <a:solidFill>
                  <a:srgbClr val="FF0000"/>
                </a:solidFill>
              </a:rPr>
              <a:t>22 </a:t>
            </a:r>
            <a:r>
              <a:rPr lang="sr-Latn-R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GODINE. DžINOVSKE PANDE SU MEĐU NAJUGROŽENIJIM VRSTAMA NA SVETU I U DIVLJINI IH ŽIVI OKO</a:t>
            </a:r>
            <a:r>
              <a:rPr lang="sr-Latn-RS" dirty="0" smtClean="0">
                <a:solidFill>
                  <a:srgbClr val="FF0000"/>
                </a:solidFill>
              </a:rPr>
              <a:t> 1.600</a:t>
            </a:r>
            <a:r>
              <a:rPr lang="sr-Latn-R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sr-Latn-R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243" y="4393286"/>
            <a:ext cx="3914272" cy="2419798"/>
          </a:xfrm>
        </p:spPr>
      </p:pic>
      <p:sp>
        <p:nvSpPr>
          <p:cNvPr id="7" name="Rectangle 6"/>
          <p:cNvSpPr/>
          <p:nvPr/>
        </p:nvSpPr>
        <p:spPr>
          <a:xfrm>
            <a:off x="8577638" y="-232398"/>
            <a:ext cx="34673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80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PANDE</a:t>
            </a:r>
            <a:endParaRPr lang="en-US" sz="80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515" y="3692776"/>
            <a:ext cx="4756485" cy="3165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96" y="889944"/>
            <a:ext cx="3929204" cy="280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7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20549" cy="1320800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rgbClr val="FF0000"/>
                </a:solidFill>
              </a:rPr>
              <a:t>*</a:t>
            </a:r>
            <a:r>
              <a:rPr lang="sr-Latn-R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PANDE ŽIVE U PROSEKU IZMEĐU 15 I 22 GODINE. DžINOVSKE PANDE SU MEĐU NAJUGROŽENIJIM VRSTAMA NA SVETU I U DIVLJINI IH ŽIVI OKO</a:t>
            </a:r>
            <a:r>
              <a:rPr lang="sr-Latn-RS" dirty="0" smtClean="0">
                <a:solidFill>
                  <a:srgbClr val="FF0000"/>
                </a:solidFill>
              </a:rPr>
              <a:t> 1.600</a:t>
            </a:r>
            <a:r>
              <a:rPr lang="sr-Latn-R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sr-Latn-R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243" y="4393286"/>
            <a:ext cx="3914272" cy="2419798"/>
          </a:xfrm>
        </p:spPr>
      </p:pic>
      <p:sp>
        <p:nvSpPr>
          <p:cNvPr id="5" name="Rectangle 4"/>
          <p:cNvSpPr/>
          <p:nvPr/>
        </p:nvSpPr>
        <p:spPr>
          <a:xfrm>
            <a:off x="-300597" y="2184720"/>
            <a:ext cx="523411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R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*</a:t>
            </a:r>
            <a:r>
              <a:rPr lang="sr-Latn-RS" sz="32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VIŠE OD </a:t>
            </a:r>
            <a:r>
              <a:rPr lang="sr-Latn-R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300</a:t>
            </a:r>
            <a:r>
              <a:rPr lang="sr-Latn-RS" sz="32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ŽIVI U KINI, VEĆINA U PROGRAMU OPLODNJE POKRENUTOM KAKO BI IM SE POVEĆALA POPULACIJA.</a:t>
            </a:r>
            <a:endParaRPr lang="en-US" sz="32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77638" y="-232398"/>
            <a:ext cx="34673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80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PANDE</a:t>
            </a:r>
            <a:endParaRPr lang="en-US" sz="80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515" y="3692776"/>
            <a:ext cx="4756485" cy="3165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96" y="889944"/>
            <a:ext cx="3929204" cy="280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7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547" y="882198"/>
            <a:ext cx="3601453" cy="239841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95" y="3280612"/>
            <a:ext cx="6227305" cy="35773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549262" y="0"/>
            <a:ext cx="368402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RS" sz="60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NOSOROZI</a:t>
            </a:r>
            <a:endParaRPr lang="en-US" sz="60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78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084255" cy="1320800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rgbClr val="FF0000"/>
                </a:solidFill>
              </a:rPr>
              <a:t>*</a:t>
            </a:r>
            <a:r>
              <a:rPr lang="sr-Latn-R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 ZOOLOŠKOM VRTU NA ISTOKU FRANCUSKE NEDAVNO JE ROĐENO MLADUNČE BELOG NOSOROGA, UGROŽENE ŽIVOTINJSKE VRSTE, KOJOJ PRETI ISTREBLJENJE, PRENELI SU FRANCUSKI MEDIJI.</a:t>
            </a:r>
            <a:endParaRPr lang="sr-Latn-R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547" y="882198"/>
            <a:ext cx="3601453" cy="239841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95" y="3280612"/>
            <a:ext cx="6227305" cy="35773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549262" y="0"/>
            <a:ext cx="368402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RS" sz="60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NOSOROZI</a:t>
            </a:r>
            <a:endParaRPr lang="en-US" sz="60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275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511</TotalTime>
  <Words>407</Words>
  <Application>Microsoft Office PowerPoint</Application>
  <PresentationFormat>Widescreen</PresentationFormat>
  <Paragraphs>40</Paragraphs>
  <Slides>18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*TIGROVI ĆE MOŽDA NESTATI ZA 12 GODINA, UKOLIKO SE NE PREDUZMU MERE PROTIV NJIHOVG ISTREBLjENJA, UPOZORIO JE SVETSKI FOND ZA PRIRODU.</vt:lpstr>
      <vt:lpstr>*TIGROVI ĆE MOŽDA NESTATI ZA 12 GODINA, UKOLIKO SE NE PREDUZMU MERE PROTIV NJIHOVG ISTREBLjENJA, UPOZORIO JE SVETSKI FOND ZA PRIRODU.</vt:lpstr>
      <vt:lpstr>PowerPoint Presentation</vt:lpstr>
      <vt:lpstr>*PANDE ŽIVE U PROSEKU IZMEĐU 15 I 22 GODINE. DžINOVSKE PANDE SU MEĐU NAJUGROŽENIJIM VRSTAMA NA SVETU I U DIVLJINI IH ŽIVI OKO 1.600.</vt:lpstr>
      <vt:lpstr>*PANDE ŽIVE U PROSEKU IZMEĐU 15 I 22 GODINE. DžINOVSKE PANDE SU MEĐU NAJUGROŽENIJIM VRSTAMA NA SVETU I U DIVLJINI IH ŽIVI OKO 1.600.</vt:lpstr>
      <vt:lpstr>PowerPoint Presentation</vt:lpstr>
      <vt:lpstr>*U ZOOLOŠKOM VRTU NA ISTOKU FRANCUSKE NEDAVNO JE ROĐENO MLADUNČE BELOG NOSOROGA, UGROŽENE ŽIVOTINJSKE VRSTE, KOJOJ PRETI ISTREBLJENJE, PRENELI SU FRANCUSKI MEDIJI.</vt:lpstr>
      <vt:lpstr>*U ZOOLOŠKOM VRTU NA ISTOKU FRANCUSKE NEDAVNO JE ROĐENO MLADUNČE BELOG NOSOROGA, UGROŽENE ŽIVOTINJSKE VRSTE, KOJOJ PRETI ISTREBLJENJE, PRENELI SU FRANCUSKI MEDIJI.</vt:lpstr>
      <vt:lpstr>PowerPoint Presentation</vt:lpstr>
      <vt:lpstr>*NAUČNICI SU OTKRILI DA BELI MEDVEDI POTIČU OD ŽENKE SMEĐEG MEDVEDA, KOJA JE ŽIVELA U IRSKOJ ZA VREME POSLEDNJG LEDENOG DOBA.</vt:lpstr>
      <vt:lpstr>*NAUČNICI SU OTKRILI DA BELI MEDVEDI POTIČU OD ŽENKE SMEĐEG MEDVEDA, KOJA JE ŽIVELA U IRSKOJ ZA VREME POSLEDNJG LEDENOG DOBA.</vt:lpstr>
      <vt:lpstr>PowerPoint Presentation</vt:lpstr>
      <vt:lpstr>*NAUČNICI I AKTIVISTI ZA ZAŠTITU ŽIVOTINJA UPOZORAVAJU DA SE BROJ ŽIRAFA SVE VIŠE SMANJUJE, I DA TO PROLAZI PRILIČNO NEZAPAŽENO.</vt:lpstr>
      <vt:lpstr>*NAUČNICI I AKTIVISTI ZA ZAŠTITU ŽIVOTINJA UPOZORAVAJU DA SE BROJ ŽIRAFA SVE VIŠE SMANJUJE, I DA TO PROLAZI PRILIČNO NEZAPAŽENO.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Sale</dc:creator>
  <cp:lastModifiedBy>Sale</cp:lastModifiedBy>
  <cp:revision>6</cp:revision>
  <dcterms:created xsi:type="dcterms:W3CDTF">2015-01-25T12:35:33Z</dcterms:created>
  <dcterms:modified xsi:type="dcterms:W3CDTF">2015-01-28T14:47:37Z</dcterms:modified>
</cp:coreProperties>
</file>