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68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94EE9A4-620F-467C-8BFC-3A4BB64147CD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EEDF054-B1F8-4F69-8A00-FCBFD8ACBB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E9A4-620F-467C-8BFC-3A4BB64147CD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F054-B1F8-4F69-8A00-FCBFD8ACBB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E9A4-620F-467C-8BFC-3A4BB64147CD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F054-B1F8-4F69-8A00-FCBFD8ACBB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94EE9A4-620F-467C-8BFC-3A4BB64147CD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F054-B1F8-4F69-8A00-FCBFD8ACBB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94EE9A4-620F-467C-8BFC-3A4BB64147CD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EEDF054-B1F8-4F69-8A00-FCBFD8ACBB8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94EE9A4-620F-467C-8BFC-3A4BB64147CD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EDF054-B1F8-4F69-8A00-FCBFD8ACBB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94EE9A4-620F-467C-8BFC-3A4BB64147CD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EEDF054-B1F8-4F69-8A00-FCBFD8ACBB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E9A4-620F-467C-8BFC-3A4BB64147CD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F054-B1F8-4F69-8A00-FCBFD8ACBB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94EE9A4-620F-467C-8BFC-3A4BB64147CD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EDF054-B1F8-4F69-8A00-FCBFD8ACBB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94EE9A4-620F-467C-8BFC-3A4BB64147CD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EEDF054-B1F8-4F69-8A00-FCBFD8ACBB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94EE9A4-620F-467C-8BFC-3A4BB64147CD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EEDF054-B1F8-4F69-8A00-FCBFD8ACBB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94EE9A4-620F-467C-8BFC-3A4BB64147CD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EEDF054-B1F8-4F69-8A00-FCBFD8ACBB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7240" y="476672"/>
            <a:ext cx="7543800" cy="3672408"/>
          </a:xfrm>
        </p:spPr>
        <p:txBody>
          <a:bodyPr>
            <a:normAutofit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smtClean="0"/>
              <a:t>        </a:t>
            </a:r>
            <a:r>
              <a:rPr lang="sr-Latn-RS" sz="6600" b="1" dirty="0" smtClean="0">
                <a:solidFill>
                  <a:srgbClr val="FFFF00"/>
                </a:solidFill>
              </a:rPr>
              <a:t>ZGLAVKARI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4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              </a:t>
            </a:r>
            <a:r>
              <a:rPr lang="sr-Latn-RS" b="1" dirty="0" smtClean="0">
                <a:solidFill>
                  <a:srgbClr val="FFFF00"/>
                </a:solidFill>
              </a:rPr>
              <a:t>TIPOVI</a:t>
            </a:r>
            <a:r>
              <a:rPr lang="sr-Latn-RS" dirty="0" smtClean="0"/>
              <a:t> </a:t>
            </a:r>
            <a:br>
              <a:rPr lang="sr-Latn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sr-Latn-RS" dirty="0" smtClean="0"/>
              <a:t>                       </a:t>
            </a:r>
            <a:r>
              <a:rPr lang="sr-Latn-RS" b="1" dirty="0" smtClean="0">
                <a:solidFill>
                  <a:srgbClr val="FFFF00"/>
                </a:solidFill>
              </a:rPr>
              <a:t>ZGLAVKARI</a:t>
            </a:r>
          </a:p>
          <a:p>
            <a:endParaRPr lang="sr-Latn-RS" dirty="0"/>
          </a:p>
          <a:p>
            <a:pPr marL="64008" indent="0">
              <a:buNone/>
            </a:pPr>
            <a:r>
              <a:rPr lang="sr-Latn-RS" dirty="0" smtClean="0"/>
              <a:t>Rakovi                stonoge        </a:t>
            </a:r>
          </a:p>
          <a:p>
            <a:pPr marL="64008" indent="0">
              <a:buNone/>
            </a:pPr>
            <a:r>
              <a:rPr lang="sr-Latn-RS" dirty="0" smtClean="0"/>
              <a:t>         paukoliki                         insekti</a:t>
            </a:r>
          </a:p>
          <a:p>
            <a:pPr marL="64008" indent="0">
              <a:buNone/>
            </a:pPr>
            <a:r>
              <a:rPr lang="sr-Latn-RS" dirty="0"/>
              <a:t> </a:t>
            </a:r>
            <a:r>
              <a:rPr lang="sr-Latn-RS" dirty="0" smtClean="0"/>
              <a:t>         zglavkari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835696" y="2276872"/>
            <a:ext cx="165618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843808" y="2276872"/>
            <a:ext cx="64807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83968" y="2276872"/>
            <a:ext cx="7200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860032" y="2276872"/>
            <a:ext cx="187220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4293096"/>
            <a:ext cx="424847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6615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u="sng" dirty="0" smtClean="0">
                <a:solidFill>
                  <a:srgbClr val="FFFF00"/>
                </a:solidFill>
              </a:rPr>
              <a:t>RAKOVI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72000"/>
          </a:xfrm>
        </p:spPr>
        <p:txBody>
          <a:bodyPr/>
          <a:lstStyle/>
          <a:p>
            <a:pPr>
              <a:buFontTx/>
              <a:buChar char="-"/>
            </a:pPr>
            <a:r>
              <a:rPr lang="sr-Latn-RS" dirty="0" smtClean="0"/>
              <a:t>Žive u morima, slatkoj vodi i na kopnu</a:t>
            </a:r>
          </a:p>
          <a:p>
            <a:pPr>
              <a:buFontTx/>
              <a:buChar char="-"/>
            </a:pPr>
            <a:r>
              <a:rPr lang="sr-Latn-RS" dirty="0" smtClean="0"/>
              <a:t>Imaju dva nastavka koji se nazivaju </a:t>
            </a:r>
            <a:r>
              <a:rPr lang="sr-Latn-RS" b="1" u="sng" dirty="0" smtClean="0">
                <a:solidFill>
                  <a:srgbClr val="FF0000"/>
                </a:solidFill>
              </a:rPr>
              <a:t>antene</a:t>
            </a:r>
            <a:endParaRPr lang="sr-Latn-RS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Tx/>
              <a:buChar char="-"/>
            </a:pPr>
            <a:r>
              <a:rPr lang="sr-Latn-RS" dirty="0" smtClean="0">
                <a:solidFill>
                  <a:schemeClr val="tx1">
                    <a:lumMod val="95000"/>
                  </a:schemeClr>
                </a:solidFill>
              </a:rPr>
              <a:t>Telo sadrži </a:t>
            </a:r>
            <a:r>
              <a:rPr lang="sr-Latn-RS" dirty="0" smtClean="0">
                <a:solidFill>
                  <a:schemeClr val="tx1">
                    <a:lumMod val="9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k</a:t>
            </a:r>
            <a:r>
              <a:rPr lang="sr-Latn-RS" dirty="0" smtClean="0">
                <a:solidFill>
                  <a:schemeClr val="tx1">
                    <a:lumMod val="95000"/>
                  </a:schemeClr>
                </a:solidFill>
              </a:rPr>
              <a:t>o </a:t>
            </a:r>
            <a:r>
              <a:rPr lang="sr-Latn-RS" dirty="0" smtClean="0">
                <a:solidFill>
                  <a:schemeClr val="tx1">
                    <a:lumMod val="95000"/>
                  </a:schemeClr>
                </a:solidFill>
              </a:rPr>
              <a:t>20 članaka koji su grupisani u glavu, telo i trbuh</a:t>
            </a:r>
            <a:endParaRPr lang="sr-Latn-RS" dirty="0" smtClean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4053808"/>
            <a:ext cx="4104456" cy="2399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68153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rgbClr val="FFFF00"/>
                </a:solidFill>
              </a:rPr>
              <a:t>PAUKOLIKI ZGLAVKARI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sr-Latn-RS" dirty="0" smtClean="0"/>
              <a:t>                              </a:t>
            </a:r>
            <a:r>
              <a:rPr lang="sr-Latn-RS" b="1" dirty="0" smtClean="0">
                <a:solidFill>
                  <a:srgbClr val="FFFF00"/>
                </a:solidFill>
              </a:rPr>
              <a:t>VRSTE</a:t>
            </a:r>
          </a:p>
          <a:p>
            <a:endParaRPr lang="sr-Latn-RS" dirty="0"/>
          </a:p>
          <a:p>
            <a:pPr marL="64008" indent="0">
              <a:buNone/>
            </a:pPr>
            <a:r>
              <a:rPr lang="sr-Latn-RS" dirty="0" smtClean="0"/>
              <a:t>Paukovi                                   krpelji i grinje</a:t>
            </a:r>
          </a:p>
          <a:p>
            <a:pPr marL="64008" indent="0">
              <a:buNone/>
            </a:pPr>
            <a:r>
              <a:rPr lang="sr-Latn-RS" dirty="0"/>
              <a:t> </a:t>
            </a:r>
            <a:r>
              <a:rPr lang="sr-Latn-RS" dirty="0" smtClean="0"/>
              <a:t>                kosci       škorpije  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47664" y="2348880"/>
            <a:ext cx="252028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059832" y="2348880"/>
            <a:ext cx="1008112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83968" y="2348880"/>
            <a:ext cx="72008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60032" y="2348880"/>
            <a:ext cx="136815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415" y="4149080"/>
            <a:ext cx="1740297" cy="1091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9963" y="4293096"/>
            <a:ext cx="203414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7210" y="4310062"/>
            <a:ext cx="1600200" cy="176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057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>
                <a:solidFill>
                  <a:srgbClr val="FFFF00"/>
                </a:solidFill>
              </a:rPr>
              <a:t>Karakteristike :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r-Latn-RS" dirty="0" smtClean="0">
                <a:solidFill>
                  <a:schemeClr val="tx1">
                    <a:lumMod val="95000"/>
                  </a:schemeClr>
                </a:solidFill>
              </a:rPr>
              <a:t>Većina vrsta su slobodnoživeće životinje i žive u topilim i suvim regionima</a:t>
            </a:r>
          </a:p>
          <a:p>
            <a:pPr>
              <a:buFontTx/>
              <a:buChar char="-"/>
            </a:pPr>
            <a:r>
              <a:rPr lang="sr-Latn-RS" dirty="0" smtClean="0">
                <a:solidFill>
                  <a:schemeClr val="tx1">
                    <a:lumMod val="95000"/>
                  </a:schemeClr>
                </a:solidFill>
              </a:rPr>
              <a:t>Imaju dva telesna regiona: glavenogrudni i trbušni</a:t>
            </a:r>
          </a:p>
          <a:p>
            <a:pPr>
              <a:buFontTx/>
              <a:buChar char="-"/>
            </a:pPr>
            <a:r>
              <a:rPr lang="sr-Latn-RS" dirty="0" smtClean="0">
                <a:solidFill>
                  <a:schemeClr val="tx1">
                    <a:lumMod val="95000"/>
                  </a:schemeClr>
                </a:solidFill>
              </a:rPr>
              <a:t>Neki su štetni za čoveka (pauk crna udovica, krpelji, grinje</a:t>
            </a:r>
            <a:r>
              <a:rPr lang="sr-Latn-RS" dirty="0" smtClean="0">
                <a:solidFill>
                  <a:schemeClr val="tx1">
                    <a:lumMod val="95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,</a:t>
            </a:r>
            <a:r>
              <a:rPr lang="sr-Latn-RS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r-Latn-RS" dirty="0" smtClean="0">
                <a:solidFill>
                  <a:schemeClr val="tx1">
                    <a:lumMod val="95000"/>
                  </a:schemeClr>
                </a:solidFill>
              </a:rPr>
              <a:t>a i veoma značajni jer se hrane štetnim insektima</a:t>
            </a:r>
          </a:p>
          <a:p>
            <a:pPr>
              <a:buFontTx/>
              <a:buChar char="-"/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2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u="sng" dirty="0" smtClean="0">
                <a:solidFill>
                  <a:srgbClr val="FF0000"/>
                </a:solidFill>
              </a:rPr>
              <a:t>INSEKTI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FFFF00"/>
                </a:solidFill>
              </a:rPr>
              <a:t>Najraznovrsnija i najbrojnija grupa zglavkara</a:t>
            </a:r>
          </a:p>
          <a:p>
            <a:r>
              <a:rPr lang="sr-Latn-RS" dirty="0" smtClean="0">
                <a:solidFill>
                  <a:srgbClr val="FFFF00"/>
                </a:solidFill>
              </a:rPr>
              <a:t>Nauka o insektima – entomologija</a:t>
            </a:r>
          </a:p>
          <a:p>
            <a:r>
              <a:rPr lang="sr-Latn-RS" dirty="0" smtClean="0">
                <a:solidFill>
                  <a:srgbClr val="FFFF00"/>
                </a:solidFill>
              </a:rPr>
              <a:t>Nalaze se svuda oko nas</a:t>
            </a:r>
          </a:p>
          <a:p>
            <a:r>
              <a:rPr lang="sr-Latn-RS" dirty="0" smtClean="0">
                <a:solidFill>
                  <a:srgbClr val="FFFF00"/>
                </a:solidFill>
              </a:rPr>
              <a:t>Imaju: krila, usni aparat </a:t>
            </a:r>
            <a:r>
              <a:rPr lang="sr-Latn-RS" dirty="0" smtClean="0">
                <a:solidFill>
                  <a:srgbClr val="FFFF00"/>
                </a:solidFill>
              </a:rPr>
              <a:t>(</a:t>
            </a:r>
            <a:r>
              <a:rPr lang="en-US" dirty="0" err="1" smtClean="0">
                <a:solidFill>
                  <a:srgbClr val="FFFF00"/>
                </a:solidFill>
              </a:rPr>
              <a:t>za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grickanje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sisanje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lizanje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srkanje</a:t>
            </a:r>
            <a:r>
              <a:rPr lang="en-US" dirty="0" smtClean="0">
                <a:solidFill>
                  <a:srgbClr val="FFFF00"/>
                </a:solidFill>
              </a:rPr>
              <a:t> I </a:t>
            </a:r>
            <a:r>
              <a:rPr lang="sr-Latn-RS" dirty="0" smtClean="0">
                <a:solidFill>
                  <a:srgbClr val="FFFF00"/>
                </a:solidFill>
              </a:rPr>
              <a:t>bodenje), </a:t>
            </a:r>
            <a:r>
              <a:rPr lang="sr-Latn-RS" dirty="0" smtClean="0">
                <a:solidFill>
                  <a:srgbClr val="FFFF00"/>
                </a:solidFill>
              </a:rPr>
              <a:t>noge za hodanje </a:t>
            </a:r>
            <a:r>
              <a:rPr lang="sr-Latn-RS" dirty="0" smtClean="0">
                <a:solidFill>
                  <a:srgbClr val="FFFF00"/>
                </a:solidFill>
              </a:rPr>
              <a:t>(3 </a:t>
            </a:r>
            <a:r>
              <a:rPr lang="sr-Latn-RS" dirty="0" smtClean="0">
                <a:solidFill>
                  <a:srgbClr val="FFFF00"/>
                </a:solidFill>
              </a:rPr>
              <a:t>para i zato se nazivaju </a:t>
            </a:r>
            <a:r>
              <a:rPr lang="sr-Latn-RS" dirty="0" smtClean="0">
                <a:solidFill>
                  <a:srgbClr val="FFFF00"/>
                </a:solidFill>
              </a:rPr>
              <a:t>– šestonošci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31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              INSEKTI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4008" indent="0">
              <a:buNone/>
            </a:pPr>
            <a:r>
              <a:rPr lang="sr-Latn-RS" sz="2800" dirty="0" smtClean="0">
                <a:solidFill>
                  <a:srgbClr val="FFFF00"/>
                </a:solidFill>
              </a:rPr>
              <a:t>INSEKTI BEZ KRILA        INSEKTI SA KRILIMA</a:t>
            </a:r>
          </a:p>
          <a:p>
            <a:pPr marL="64008" indent="0">
              <a:buNone/>
            </a:pPr>
            <a:r>
              <a:rPr lang="sr-Latn-RS" sz="2800" dirty="0" smtClean="0">
                <a:solidFill>
                  <a:schemeClr val="tx1">
                    <a:lumMod val="95000"/>
                  </a:schemeClr>
                </a:solidFill>
              </a:rPr>
              <a:t>                                              vodeni cvetovi</a:t>
            </a:r>
          </a:p>
          <a:p>
            <a:pPr marL="64008" indent="0">
              <a:buNone/>
            </a:pPr>
            <a:r>
              <a:rPr lang="sr-Latn-RS" sz="28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r-Latn-RS" sz="2800" dirty="0" smtClean="0">
                <a:solidFill>
                  <a:schemeClr val="tx1">
                    <a:lumMod val="95000"/>
                  </a:schemeClr>
                </a:solidFill>
              </a:rPr>
              <a:t>               srebrne                  vilinski konjici</a:t>
            </a:r>
          </a:p>
          <a:p>
            <a:pPr marL="64008" indent="0">
              <a:buNone/>
            </a:pPr>
            <a:r>
              <a:rPr lang="sr-Latn-RS" sz="2800" dirty="0" smtClean="0">
                <a:solidFill>
                  <a:schemeClr val="tx1">
                    <a:lumMod val="95000"/>
                  </a:schemeClr>
                </a:solidFill>
              </a:rPr>
              <a:t>                  ribice                    pravokrilci</a:t>
            </a:r>
          </a:p>
          <a:p>
            <a:pPr marL="64008" indent="0">
              <a:buNone/>
            </a:pPr>
            <a:r>
              <a:rPr lang="sr-Latn-RS" sz="28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r-Latn-RS" sz="2800" dirty="0" smtClean="0">
                <a:solidFill>
                  <a:schemeClr val="tx1">
                    <a:lumMod val="95000"/>
                  </a:schemeClr>
                </a:solidFill>
              </a:rPr>
              <a:t>                                              bubašvabe</a:t>
            </a:r>
          </a:p>
          <a:p>
            <a:pPr marL="64008" indent="0">
              <a:buNone/>
            </a:pPr>
            <a:r>
              <a:rPr lang="sr-Latn-RS" sz="28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r-Latn-RS" sz="2800" dirty="0" smtClean="0">
                <a:solidFill>
                  <a:schemeClr val="tx1">
                    <a:lumMod val="95000"/>
                  </a:schemeClr>
                </a:solidFill>
              </a:rPr>
              <a:t>                                              termiti</a:t>
            </a:r>
          </a:p>
          <a:p>
            <a:pPr marL="64008" indent="0">
              <a:buNone/>
            </a:pPr>
            <a:r>
              <a:rPr lang="sr-Latn-RS" sz="2800" dirty="0" smtClean="0">
                <a:solidFill>
                  <a:schemeClr val="tx1">
                    <a:lumMod val="95000"/>
                  </a:schemeClr>
                </a:solidFill>
              </a:rPr>
              <a:t>                                               bogomoljke</a:t>
            </a:r>
          </a:p>
          <a:p>
            <a:pPr marL="64008" indent="0">
              <a:buNone/>
            </a:pPr>
            <a:r>
              <a:rPr lang="sr-Latn-RS" sz="28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r-Latn-RS" sz="2800" dirty="0" smtClean="0">
                <a:solidFill>
                  <a:schemeClr val="tx1">
                    <a:lumMod val="95000"/>
                  </a:schemeClr>
                </a:solidFill>
              </a:rPr>
              <a:t>                                              stenice</a:t>
            </a:r>
          </a:p>
          <a:p>
            <a:pPr marL="64008" indent="0">
              <a:buNone/>
            </a:pPr>
            <a:r>
              <a:rPr lang="sr-Latn-RS" sz="28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r-Latn-RS" sz="2800" dirty="0" smtClean="0">
                <a:solidFill>
                  <a:schemeClr val="tx1">
                    <a:lumMod val="95000"/>
                  </a:schemeClr>
                </a:solidFill>
              </a:rPr>
              <a:t>                                              biljne vaši i cvrčci</a:t>
            </a:r>
          </a:p>
          <a:p>
            <a:pPr marL="64008" indent="0">
              <a:buNone/>
            </a:pPr>
            <a:r>
              <a:rPr lang="sr-Latn-RS" sz="28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r-Latn-RS" sz="2800" dirty="0" smtClean="0">
                <a:solidFill>
                  <a:schemeClr val="tx1">
                    <a:lumMod val="95000"/>
                  </a:schemeClr>
                </a:solidFill>
              </a:rPr>
              <a:t>                                              vaši</a:t>
            </a:r>
          </a:p>
          <a:p>
            <a:pPr marL="64008" indent="0">
              <a:buNone/>
            </a:pPr>
            <a:r>
              <a:rPr lang="sr-Latn-RS" sz="28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r-Latn-RS" sz="2800" dirty="0" smtClean="0">
                <a:solidFill>
                  <a:schemeClr val="tx1">
                    <a:lumMod val="95000"/>
                  </a:schemeClr>
                </a:solidFill>
              </a:rPr>
              <a:t>                                              </a:t>
            </a:r>
            <a:r>
              <a:rPr lang="sr-Latn-RS" sz="2800" dirty="0" smtClean="0">
                <a:solidFill>
                  <a:schemeClr val="tx1">
                    <a:lumMod val="95000"/>
                  </a:schemeClr>
                </a:solidFill>
              </a:rPr>
              <a:t>b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u</a:t>
            </a:r>
            <a:r>
              <a:rPr lang="sr-Latn-RS" sz="2800" dirty="0" smtClean="0">
                <a:solidFill>
                  <a:schemeClr val="tx1">
                    <a:lumMod val="95000"/>
                  </a:schemeClr>
                </a:solidFill>
              </a:rPr>
              <a:t>ve</a:t>
            </a:r>
            <a:endParaRPr lang="sr-Latn-RS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64008" indent="0">
              <a:buNone/>
            </a:pPr>
            <a:r>
              <a:rPr lang="sr-Latn-RS" sz="28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r-Latn-RS" sz="2800" dirty="0" smtClean="0">
                <a:solidFill>
                  <a:schemeClr val="tx1">
                    <a:lumMod val="95000"/>
                  </a:schemeClr>
                </a:solidFill>
              </a:rPr>
              <a:t>                                              tvrdokrilci</a:t>
            </a:r>
          </a:p>
          <a:p>
            <a:pPr marL="64008" indent="0">
              <a:buNone/>
            </a:pPr>
            <a:r>
              <a:rPr lang="sr-Latn-RS" sz="28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r-Latn-RS" sz="2800" dirty="0" smtClean="0">
                <a:solidFill>
                  <a:schemeClr val="tx1">
                    <a:lumMod val="95000"/>
                  </a:schemeClr>
                </a:solidFill>
              </a:rPr>
              <a:t>                                              leptiri         </a:t>
            </a:r>
          </a:p>
          <a:p>
            <a:pPr marL="64008" indent="0">
              <a:buNone/>
            </a:pPr>
            <a:r>
              <a:rPr lang="sr-Latn-RS" sz="2800" dirty="0" smtClean="0">
                <a:solidFill>
                  <a:schemeClr val="tx1">
                    <a:lumMod val="95000"/>
                  </a:schemeClr>
                </a:solidFill>
              </a:rPr>
              <a:t>                                               dvokrilci</a:t>
            </a:r>
          </a:p>
          <a:p>
            <a:pPr marL="64008" indent="0">
              <a:buNone/>
            </a:pPr>
            <a:r>
              <a:rPr lang="sr-Latn-RS" sz="28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r-Latn-RS" sz="2800" dirty="0" smtClean="0">
                <a:solidFill>
                  <a:schemeClr val="tx1">
                    <a:lumMod val="95000"/>
                  </a:schemeClr>
                </a:solidFill>
              </a:rPr>
              <a:t>                                              opnokrilci</a:t>
            </a: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75856" y="2204864"/>
            <a:ext cx="0" cy="3744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75856" y="234888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75856" y="256490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75856" y="292494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75856" y="314096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75856" y="342900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75856" y="371703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275856" y="393305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275856" y="422108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275856" y="443711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275856" y="472514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275856" y="501317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275856" y="537321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275856" y="566124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275856" y="594928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907704" y="2204864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435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6632"/>
            <a:ext cx="7848872" cy="58380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412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</a:t>
            </a:r>
            <a:r>
              <a:rPr lang="sr-Latn-RS" dirty="0" smtClean="0"/>
              <a:t>z</a:t>
            </a:r>
            <a:r>
              <a:rPr lang="en-US" dirty="0" err="1" smtClean="0"/>
              <a:t>entaciju</a:t>
            </a:r>
            <a:r>
              <a:rPr lang="en-US" dirty="0" smtClean="0"/>
              <a:t> </a:t>
            </a:r>
            <a:r>
              <a:rPr lang="en-US" dirty="0" err="1" smtClean="0"/>
              <a:t>pripremila</a:t>
            </a:r>
            <a:r>
              <a:rPr lang="en-US" dirty="0" smtClean="0"/>
              <a:t> </a:t>
            </a:r>
            <a:endParaRPr lang="sr-Latn-RS" dirty="0" smtClean="0"/>
          </a:p>
          <a:p>
            <a:r>
              <a:rPr lang="en-US" dirty="0" smtClean="0"/>
              <a:t>Lana </a:t>
            </a:r>
            <a:r>
              <a:rPr lang="en-US" dirty="0" err="1" smtClean="0"/>
              <a:t>Nikoli</a:t>
            </a:r>
            <a:r>
              <a:rPr lang="sr-Latn-RS" dirty="0" smtClean="0"/>
              <a:t>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14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257</TotalTime>
  <Words>200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Verve</vt:lpstr>
      <vt:lpstr>          ZGLAVKARI</vt:lpstr>
      <vt:lpstr>               TIPOVI  </vt:lpstr>
      <vt:lpstr>RAKOVI</vt:lpstr>
      <vt:lpstr>PAUKOLIKI ZGLAVKARI</vt:lpstr>
      <vt:lpstr>Karakteristike :</vt:lpstr>
      <vt:lpstr>INSEKTI</vt:lpstr>
      <vt:lpstr>              INSEKTI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Danas radimo: TRŽIŠTE SAVRŠENE KONKURENCIJE</dc:title>
  <dc:creator>Mira</dc:creator>
  <cp:lastModifiedBy>kkk</cp:lastModifiedBy>
  <cp:revision>26</cp:revision>
  <dcterms:created xsi:type="dcterms:W3CDTF">2015-03-22T16:51:56Z</dcterms:created>
  <dcterms:modified xsi:type="dcterms:W3CDTF">2016-02-03T15:46:53Z</dcterms:modified>
</cp:coreProperties>
</file>