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9E823C-ADE5-4892-B15D-15EF54471E4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9F0F6A-C258-4A74-BF73-EB33B967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229600" cy="1224136"/>
          </a:xfrm>
        </p:spPr>
        <p:txBody>
          <a:bodyPr/>
          <a:lstStyle/>
          <a:p>
            <a:r>
              <a:rPr lang="sr-Latn-RS" dirty="0" smtClean="0"/>
              <a:t>ĆELIJA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Ćelija </a:t>
            </a:r>
            <a:r>
              <a:rPr lang="sr-Latn-RS" dirty="0" smtClean="0"/>
              <a:t>je osnovna jedinica građe i funkcije svih živih bića.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6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elija_fabrika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60325"/>
            <a:ext cx="8424862" cy="6738938"/>
          </a:xfrm>
          <a:solidFill>
            <a:schemeClr val="tx1"/>
          </a:solidFill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4000" b="1"/>
              <a:t>Разлике између биљне и животињске ћелије</a:t>
            </a:r>
            <a:endParaRPr lang="en-US" sz="4000" b="1"/>
          </a:p>
        </p:txBody>
      </p:sp>
      <p:pic>
        <p:nvPicPr>
          <p:cNvPr id="92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8229600" cy="3892550"/>
          </a:xfrm>
          <a:solidFill>
            <a:schemeClr val="folHlink"/>
          </a:solidFill>
          <a:ln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95963" y="5589588"/>
            <a:ext cx="29527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b="1" dirty="0">
                <a:solidFill>
                  <a:schemeClr val="tx2"/>
                </a:solidFill>
                <a:latin typeface="Arial" charset="0"/>
              </a:rPr>
              <a:t>Животињска ћелија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71550" y="5589588"/>
            <a:ext cx="37449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b="1" dirty="0">
                <a:solidFill>
                  <a:schemeClr val="tx2"/>
                </a:solidFill>
                <a:latin typeface="Arial" charset="0"/>
              </a:rPr>
              <a:t>Биљна ћелија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63938" y="1989138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rgbClr val="FF0000"/>
                </a:solidFill>
                <a:latin typeface="Arial" charset="0"/>
              </a:rPr>
              <a:t>Ћелијски зид</a:t>
            </a:r>
            <a:endParaRPr lang="en-US" sz="1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2916238" y="2565400"/>
            <a:ext cx="865187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708400" y="2276475"/>
            <a:ext cx="1368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1400">
                <a:solidFill>
                  <a:srgbClr val="000000"/>
                </a:solidFill>
                <a:latin typeface="Arial" charset="0"/>
              </a:rPr>
              <a:t>Ћелијска мембрана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 flipV="1">
            <a:off x="4716463" y="2492375"/>
            <a:ext cx="136842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195513" y="213360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700338" y="2852738"/>
            <a:ext cx="1008062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759200" y="2779713"/>
            <a:ext cx="1195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sr-Cyrl-CS" sz="1400">
                <a:solidFill>
                  <a:srgbClr val="000000"/>
                </a:solidFill>
                <a:latin typeface="Arial" charset="0"/>
              </a:rPr>
              <a:t>Цитоплазма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 flipV="1">
            <a:off x="4859338" y="2924175"/>
            <a:ext cx="136842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2627313" y="3213100"/>
            <a:ext cx="1081087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759200" y="3067050"/>
            <a:ext cx="671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sr-Cyrl-CS" sz="1400">
                <a:solidFill>
                  <a:srgbClr val="000000"/>
                </a:solidFill>
                <a:latin typeface="Arial" charset="0"/>
              </a:rPr>
              <a:t>Једро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 flipV="1">
            <a:off x="4356100" y="3213100"/>
            <a:ext cx="2232025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2987675" y="3500438"/>
            <a:ext cx="792163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779838" y="3357563"/>
            <a:ext cx="1225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1400">
                <a:solidFill>
                  <a:srgbClr val="000000"/>
                </a:solidFill>
                <a:latin typeface="Arial" charset="0"/>
              </a:rPr>
              <a:t>Рибозоми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1619250" y="3860800"/>
            <a:ext cx="223202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851275" y="36449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1400">
                <a:solidFill>
                  <a:srgbClr val="000000"/>
                </a:solidFill>
                <a:latin typeface="Arial" charset="0"/>
              </a:rPr>
              <a:t>Митохондрије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 flipV="1">
            <a:off x="5076825" y="3789363"/>
            <a:ext cx="122396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H="1" flipV="1">
            <a:off x="4716463" y="3500438"/>
            <a:ext cx="1871662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2124075" y="3500438"/>
            <a:ext cx="17272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51275" y="4005263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rgbClr val="FF0000"/>
                </a:solidFill>
                <a:latin typeface="Arial" charset="0"/>
              </a:rPr>
              <a:t>Вакуола</a:t>
            </a:r>
            <a:endParaRPr lang="en-US" sz="1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1908175" y="4437063"/>
            <a:ext cx="1871663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924300" y="4292600"/>
            <a:ext cx="1727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rgbClr val="FF0000"/>
                </a:solidFill>
                <a:latin typeface="Arial" charset="0"/>
              </a:rPr>
              <a:t>Хлоропласти</a:t>
            </a:r>
          </a:p>
          <a:p>
            <a:pPr eaLnBrk="1" hangingPunct="1">
              <a:spcBef>
                <a:spcPct val="50000"/>
              </a:spcBef>
            </a:pPr>
            <a:endParaRPr lang="en-US" sz="1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H="1">
            <a:off x="5076825" y="3357563"/>
            <a:ext cx="2808288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048125" y="4651375"/>
            <a:ext cx="1144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sr-Cyrl-CS" sz="1400" b="1">
                <a:solidFill>
                  <a:srgbClr val="FF0000"/>
                </a:solidFill>
                <a:latin typeface="Arial" charset="0"/>
              </a:rPr>
              <a:t>Центриоле</a:t>
            </a:r>
            <a:endParaRPr lang="en-US" sz="14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Robert </a:t>
            </a:r>
            <a:r>
              <a:rPr lang="sr-Latn-RS" dirty="0" smtClean="0"/>
              <a:t>Huk-</a:t>
            </a:r>
            <a:r>
              <a:rPr lang="sr-Latn-RS" sz="3200" dirty="0" smtClean="0"/>
              <a:t>prvi naučnik koji je </a:t>
            </a:r>
            <a:r>
              <a:rPr lang="sr-Latn-RS" sz="3200" dirty="0" smtClean="0"/>
              <a:t>posmatrao ćeliju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88840"/>
            <a:ext cx="3888432" cy="2952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916832"/>
            <a:ext cx="3096344" cy="42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07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/>
              <a:t>VELIČINA I OBLIK ĆELIJE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sr-Latn-RS" dirty="0" smtClean="0"/>
              <a:t>* VELIČINA</a:t>
            </a:r>
            <a:r>
              <a:rPr lang="sr-Latn-RS" dirty="0" smtClean="0"/>
              <a:t>: </a:t>
            </a:r>
          </a:p>
          <a:p>
            <a:pPr marL="137160" indent="0">
              <a:buNone/>
            </a:pPr>
            <a:r>
              <a:rPr lang="sr-Latn-RS" dirty="0" smtClean="0"/>
              <a:t>            - Jedva </a:t>
            </a:r>
            <a:r>
              <a:rPr lang="sr-Latn-RS" dirty="0" smtClean="0"/>
              <a:t>vidljive ili nevidljive golim okom</a:t>
            </a:r>
          </a:p>
          <a:p>
            <a:pPr marL="137160" indent="0">
              <a:buNone/>
            </a:pP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 </a:t>
            </a:r>
            <a:r>
              <a:rPr lang="sr-Latn-RS" dirty="0" smtClean="0"/>
              <a:t>* OBLIK</a:t>
            </a:r>
            <a:r>
              <a:rPr lang="sr-Latn-RS" dirty="0" smtClean="0"/>
              <a:t>:</a:t>
            </a:r>
            <a:br>
              <a:rPr lang="sr-Latn-RS" dirty="0" smtClean="0"/>
            </a:br>
            <a:r>
              <a:rPr lang="sr-Latn-RS" dirty="0" smtClean="0"/>
              <a:t>         -Zavisi od uloge</a:t>
            </a:r>
          </a:p>
          <a:p>
            <a:pPr marL="13716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     -loptaste</a:t>
            </a:r>
            <a:r>
              <a:rPr lang="sr-Latn-RS" dirty="0" smtClean="0"/>
              <a:t>, pločaste, vretenaste, cilindrične,             	  zvezdaste, nepravilnog oblika</a:t>
            </a:r>
            <a:endParaRPr lang="sr-Latn-RS" dirty="0" smtClean="0"/>
          </a:p>
          <a:p>
            <a:pPr marL="137160" indent="0">
              <a:buNone/>
            </a:pP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    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89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/>
              <a:t>Razliciti oblici ćelija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700808"/>
            <a:ext cx="4608512" cy="4861528"/>
          </a:xfrm>
        </p:spPr>
      </p:pic>
    </p:spTree>
    <p:extLst>
      <p:ext uri="{BB962C8B-B14F-4D97-AF65-F5344CB8AC3E}">
        <p14:creationId xmlns:p14="http://schemas.microsoft.com/office/powerpoint/2010/main" xmlns="" val="341802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r-Latn-RS" i="1" dirty="0" smtClean="0"/>
              <a:t>GRAĐA ĆELIJE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80728"/>
            <a:ext cx="4536504" cy="54006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16016" y="1628800"/>
            <a:ext cx="4114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Ćelijska membrana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Citoplazma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Ćelijske organele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Jedro</a:t>
            </a: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11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sz="3600" dirty="0" smtClean="0"/>
              <a:t>ЋЕЛИЈСКА МЕМБРАНА</a:t>
            </a:r>
            <a:br>
              <a:rPr lang="sr-Cyrl-CS" sz="3600" dirty="0" smtClean="0"/>
            </a:br>
            <a:endParaRPr lang="en-US" sz="36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sr-Cyrl-CS" sz="3000" dirty="0"/>
              <a:t>обавија ћелију</a:t>
            </a:r>
          </a:p>
          <a:p>
            <a:pPr lvl="1">
              <a:buFontTx/>
              <a:buChar char="-"/>
            </a:pPr>
            <a:r>
              <a:rPr lang="sr-Cyrl-CS" sz="3000" dirty="0"/>
              <a:t>штити ћелију</a:t>
            </a:r>
          </a:p>
          <a:p>
            <a:pPr lvl="1">
              <a:buFontTx/>
              <a:buChar char="-"/>
            </a:pPr>
            <a:r>
              <a:rPr lang="sr-Cyrl-CS" sz="3000" dirty="0"/>
              <a:t>даје облик ћелији</a:t>
            </a:r>
          </a:p>
          <a:p>
            <a:pPr lvl="1">
              <a:buFontTx/>
              <a:buChar char="-"/>
            </a:pPr>
            <a:r>
              <a:rPr lang="sr-Cyrl-CS" sz="3000" dirty="0"/>
              <a:t>селективно пропустљива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600" b="1" dirty="0" smtClean="0"/>
              <a:t>ЦИТОПЛАЗМА</a:t>
            </a:r>
            <a:endParaRPr lang="en-US" sz="3600" b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SzTx/>
              <a:buFontTx/>
              <a:buChar char="-"/>
            </a:pPr>
            <a:r>
              <a:rPr lang="sr-Cyrl-CS" sz="3000" b="1" dirty="0" smtClean="0"/>
              <a:t>течни </a:t>
            </a:r>
            <a:r>
              <a:rPr lang="sr-Cyrl-CS" sz="3000" b="1" dirty="0"/>
              <a:t>део </a:t>
            </a:r>
            <a:r>
              <a:rPr lang="sr-Cyrl-CS" sz="3000" b="1" dirty="0" smtClean="0"/>
              <a:t>ћелије</a:t>
            </a:r>
            <a:endParaRPr lang="sr-Cyrl-C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600" b="1" dirty="0"/>
              <a:t>ЋЕЛИЈСКЕ ОРГАНЕЛЕ</a:t>
            </a:r>
            <a:endParaRPr lang="en-US" sz="3600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SzTx/>
              <a:buFontTx/>
              <a:buChar char="-"/>
            </a:pPr>
            <a:r>
              <a:rPr lang="sr-Cyrl-CS" sz="3000" b="1" dirty="0" smtClean="0"/>
              <a:t>посебна </a:t>
            </a:r>
            <a:r>
              <a:rPr lang="sr-Cyrl-CS" sz="3000" b="1" dirty="0"/>
              <a:t>телашца унутар ћелије са сопственом мембраном и одређеном улогом.</a:t>
            </a: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3600" b="1" dirty="0"/>
              <a:t>ЈЕДРО</a:t>
            </a:r>
            <a:endParaRPr lang="en-US" sz="3600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5184254" cy="5472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Tx/>
              <a:buChar char="-"/>
            </a:pPr>
            <a:r>
              <a:rPr lang="sr-Cyrl-CS" sz="3000" dirty="0" smtClean="0"/>
              <a:t>Једро </a:t>
            </a:r>
            <a:r>
              <a:rPr lang="sr-Cyrl-CS" sz="3000" dirty="0"/>
              <a:t>је контролни центар ћелије</a:t>
            </a:r>
            <a:r>
              <a:rPr lang="sr-Cyrl-CS" sz="3000" dirty="0" smtClean="0"/>
              <a:t>.</a:t>
            </a:r>
            <a:endParaRPr lang="sr-Cyrl-CS" sz="300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Tx/>
              <a:buChar char="-"/>
            </a:pPr>
            <a:r>
              <a:rPr lang="sr-Cyrl-CS" sz="3000" dirty="0" smtClean="0"/>
              <a:t>садржи </a:t>
            </a:r>
            <a:r>
              <a:rPr lang="sr-Cyrl-CS" sz="3000" u="sng" dirty="0"/>
              <a:t>ХРОМАТИН</a:t>
            </a:r>
            <a:r>
              <a:rPr lang="sr-Cyrl-CS" sz="3000" dirty="0"/>
              <a:t> - наследни материјал</a:t>
            </a:r>
            <a:r>
              <a:rPr lang="sr-Cyrl-CS" sz="3000" dirty="0" smtClean="0"/>
              <a:t>.</a:t>
            </a:r>
            <a:endParaRPr lang="sr-Latn-RS" sz="3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None/>
            </a:pPr>
            <a:endParaRPr lang="sr-Cyrl-CS" sz="300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Tx/>
              <a:buChar char="-"/>
            </a:pPr>
            <a:r>
              <a:rPr lang="sr-Cyrl-CS" sz="3000" dirty="0"/>
              <a:t>Организми се према сложености грађе ћелија деле на</a:t>
            </a:r>
            <a:r>
              <a:rPr lang="sr-Cyrl-CS" sz="3000" dirty="0" smtClean="0"/>
              <a:t>:</a:t>
            </a:r>
            <a:endParaRPr lang="sr-Cyrl-CS" sz="3000" dirty="0"/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sr-Cyrl-CS" sz="3000" dirty="0"/>
              <a:t>организме </a:t>
            </a:r>
            <a:r>
              <a:rPr lang="sr-Cyrl-CS" sz="3000" dirty="0" smtClean="0"/>
              <a:t>без организованог једра</a:t>
            </a:r>
            <a:endParaRPr lang="sr-Cyrl-CS" sz="3000" dirty="0"/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sr-Cyrl-CS" sz="3000" dirty="0"/>
              <a:t>организме </a:t>
            </a:r>
            <a:r>
              <a:rPr lang="sr-Cyrl-CS" sz="3000" dirty="0" smtClean="0"/>
              <a:t>са организованим једром.</a:t>
            </a:r>
            <a:endParaRPr lang="en-US" sz="3000" dirty="0"/>
          </a:p>
          <a:p>
            <a:pPr>
              <a:lnSpc>
                <a:spcPct val="80000"/>
              </a:lnSpc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221088"/>
            <a:ext cx="3393912" cy="23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125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ĆELIJA</vt:lpstr>
      <vt:lpstr>Robert Huk-prvi naučnik koji je posmatrao ćeliju</vt:lpstr>
      <vt:lpstr>VELIČINA I OBLIK ĆELIJE</vt:lpstr>
      <vt:lpstr>Razliciti oblici ćelija</vt:lpstr>
      <vt:lpstr>GRAĐA ĆELIJE</vt:lpstr>
      <vt:lpstr>ЋЕЛИЈСКА МЕМБРАНА </vt:lpstr>
      <vt:lpstr>ЦИТОПЛАЗМА</vt:lpstr>
      <vt:lpstr>ЋЕЛИЈСКЕ ОРГАНЕЛЕ</vt:lpstr>
      <vt:lpstr>ЈЕДРО</vt:lpstr>
      <vt:lpstr>Slide 10</vt:lpstr>
      <vt:lpstr>Разлике између биљне и животињске ћелије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ĆELIJA</dc:title>
  <dc:creator>user</dc:creator>
  <cp:lastModifiedBy>kkk</cp:lastModifiedBy>
  <cp:revision>7</cp:revision>
  <dcterms:created xsi:type="dcterms:W3CDTF">2014-11-23T16:17:27Z</dcterms:created>
  <dcterms:modified xsi:type="dcterms:W3CDTF">2015-09-29T14:42:16Z</dcterms:modified>
</cp:coreProperties>
</file>